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65" r:id="rId10"/>
    <p:sldId id="273" r:id="rId11"/>
    <p:sldId id="266" r:id="rId12"/>
    <p:sldId id="274" r:id="rId13"/>
    <p:sldId id="275" r:id="rId14"/>
    <p:sldId id="276" r:id="rId15"/>
    <p:sldId id="277" r:id="rId16"/>
    <p:sldId id="267" r:id="rId17"/>
    <p:sldId id="278" r:id="rId18"/>
    <p:sldId id="279" r:id="rId19"/>
    <p:sldId id="280" r:id="rId20"/>
    <p:sldId id="281" r:id="rId21"/>
    <p:sldId id="268" r:id="rId22"/>
    <p:sldId id="282" r:id="rId23"/>
    <p:sldId id="283" r:id="rId24"/>
    <p:sldId id="285" r:id="rId25"/>
    <p:sldId id="286" r:id="rId26"/>
    <p:sldId id="311" r:id="rId27"/>
    <p:sldId id="310" r:id="rId28"/>
    <p:sldId id="269" r:id="rId29"/>
    <p:sldId id="287" r:id="rId30"/>
    <p:sldId id="298" r:id="rId31"/>
    <p:sldId id="299" r:id="rId32"/>
    <p:sldId id="272" r:id="rId33"/>
    <p:sldId id="288" r:id="rId34"/>
    <p:sldId id="289" r:id="rId35"/>
    <p:sldId id="290" r:id="rId36"/>
    <p:sldId id="291" r:id="rId37"/>
    <p:sldId id="292" r:id="rId38"/>
    <p:sldId id="293" r:id="rId39"/>
    <p:sldId id="294" r:id="rId40"/>
    <p:sldId id="295" r:id="rId41"/>
    <p:sldId id="296" r:id="rId42"/>
    <p:sldId id="308" r:id="rId43"/>
    <p:sldId id="309" r:id="rId44"/>
    <p:sldId id="307" r:id="rId45"/>
    <p:sldId id="300" r:id="rId46"/>
    <p:sldId id="303" r:id="rId47"/>
    <p:sldId id="302" r:id="rId48"/>
    <p:sldId id="304" r:id="rId49"/>
    <p:sldId id="305" r:id="rId50"/>
    <p:sldId id="306" r:id="rId51"/>
    <p:sldId id="262" r:id="rId5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921C0-D491-0F00-6757-C2A29A25550D}" v="300" dt="2022-01-20T09:49:00.866"/>
    <p1510:client id="{22F7DD7C-A37E-4DEA-807C-FE2AC7580D9D}" v="699" dt="2022-01-15T19:36:45.161"/>
    <p1510:client id="{8EA1E5B6-14E3-ED7A-9C18-8BED353BBDE6}" v="450" dt="2022-01-16T19:37:52.651"/>
    <p1510:client id="{B6D0BA3C-BA9D-0320-279F-F29C4CFB089F}" v="612" dt="2022-01-19T18:07:18.070"/>
    <p1510:client id="{DB4F2DBA-2575-BEBE-44F3-6C2C9261F5C7}" v="737" dt="2022-01-16T18:23:33.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3D880-1611-4153-B778-45CF7DE1B0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006FE1D-F49E-4DC2-9DE5-32C54EF8CD02}">
      <dgm:prSet/>
      <dgm:spPr/>
      <dgm:t>
        <a:bodyPr/>
        <a:lstStyle/>
        <a:p>
          <a:pPr rtl="0"/>
          <a:r>
            <a:rPr lang="pl-PL" b="1" i="0" dirty="0"/>
            <a:t>Etymologia</a:t>
          </a:r>
          <a:r>
            <a:rPr lang="pl-PL" b="0" i="0" dirty="0">
              <a:latin typeface="Century Gothic" panose="020B0502020202020204"/>
            </a:rPr>
            <a:t>: </a:t>
          </a:r>
          <a:r>
            <a:rPr lang="pl-PL" b="0" i="0" dirty="0"/>
            <a:t>(gr. </a:t>
          </a:r>
          <a:r>
            <a:rPr lang="pl-PL" b="0" i="1" dirty="0" err="1"/>
            <a:t>στεγ</a:t>
          </a:r>
          <a:r>
            <a:rPr lang="pl-PL" b="0" i="1" dirty="0"/>
            <a:t>α</a:t>
          </a:r>
          <a:r>
            <a:rPr lang="pl-PL" b="0" i="1" dirty="0" err="1"/>
            <a:t>νός</a:t>
          </a:r>
          <a:r>
            <a:rPr lang="pl-PL" b="0" i="1" dirty="0"/>
            <a:t>, </a:t>
          </a:r>
          <a:r>
            <a:rPr lang="pl-PL" b="0" i="1" dirty="0" err="1"/>
            <a:t>steganos</a:t>
          </a:r>
          <a:r>
            <a:rPr lang="pl-PL" b="0" i="0" dirty="0"/>
            <a:t> "ukryty, chroniony" i </a:t>
          </a:r>
          <a:r>
            <a:rPr lang="pl-PL" b="0" i="1" dirty="0" err="1"/>
            <a:t>γράφειν</a:t>
          </a:r>
          <a:r>
            <a:rPr lang="pl-PL" b="0" i="1" dirty="0"/>
            <a:t>, </a:t>
          </a:r>
          <a:r>
            <a:rPr lang="pl-PL" b="0" i="1" dirty="0" err="1"/>
            <a:t>graphein</a:t>
          </a:r>
          <a:r>
            <a:rPr lang="pl-PL" b="0" i="0" dirty="0"/>
            <a:t> "pisać")</a:t>
          </a:r>
          <a:endParaRPr lang="en-US" b="0" i="0" dirty="0">
            <a:latin typeface="Century Gothic" panose="020B0502020202020204"/>
          </a:endParaRPr>
        </a:p>
      </dgm:t>
    </dgm:pt>
    <dgm:pt modelId="{FA44DFF8-12AC-406C-88FE-F936F959DC52}" type="parTrans" cxnId="{51683ED8-2AA0-4A52-B7D5-F09C144A8B8F}">
      <dgm:prSet/>
      <dgm:spPr/>
      <dgm:t>
        <a:bodyPr/>
        <a:lstStyle/>
        <a:p>
          <a:endParaRPr lang="en-US"/>
        </a:p>
      </dgm:t>
    </dgm:pt>
    <dgm:pt modelId="{3AFE6BC1-3891-46E6-9D20-2F922B61E0F6}" type="sibTrans" cxnId="{51683ED8-2AA0-4A52-B7D5-F09C144A8B8F}">
      <dgm:prSet/>
      <dgm:spPr/>
      <dgm:t>
        <a:bodyPr/>
        <a:lstStyle/>
        <a:p>
          <a:endParaRPr lang="en-US"/>
        </a:p>
      </dgm:t>
    </dgm:pt>
    <dgm:pt modelId="{3FF6DC58-5B0F-4BD0-802C-8C7350215039}">
      <dgm:prSet/>
      <dgm:spPr/>
      <dgm:t>
        <a:bodyPr/>
        <a:lstStyle/>
        <a:p>
          <a:r>
            <a:rPr lang="pl-PL" b="1" i="0" dirty="0"/>
            <a:t>Znaczenie</a:t>
          </a:r>
          <a:r>
            <a:rPr lang="pl-PL" b="0" i="0" dirty="0"/>
            <a:t>: Nauka o komunikacji w taki sposób, by obecność komunikatu nie mogła zostać wykryta.</a:t>
          </a:r>
          <a:endParaRPr lang="en-US" dirty="0"/>
        </a:p>
      </dgm:t>
    </dgm:pt>
    <dgm:pt modelId="{56099689-A9F3-4E6E-917D-2ECB17EAE590}" type="parTrans" cxnId="{21C6C779-D7D0-4B8C-B771-F500ECB0D836}">
      <dgm:prSet/>
      <dgm:spPr/>
      <dgm:t>
        <a:bodyPr/>
        <a:lstStyle/>
        <a:p>
          <a:endParaRPr lang="en-US"/>
        </a:p>
      </dgm:t>
    </dgm:pt>
    <dgm:pt modelId="{3F65278C-0C76-4DCB-BDF4-3C0BCE483234}" type="sibTrans" cxnId="{21C6C779-D7D0-4B8C-B771-F500ECB0D836}">
      <dgm:prSet/>
      <dgm:spPr/>
      <dgm:t>
        <a:bodyPr/>
        <a:lstStyle/>
        <a:p>
          <a:endParaRPr lang="en-US"/>
        </a:p>
      </dgm:t>
    </dgm:pt>
    <dgm:pt modelId="{36C01BE6-9FFC-4B62-A5D8-71ED764F873E}" type="pres">
      <dgm:prSet presAssocID="{5543D880-1611-4153-B778-45CF7DE1B02B}" presName="linear" presStyleCnt="0">
        <dgm:presLayoutVars>
          <dgm:animLvl val="lvl"/>
          <dgm:resizeHandles val="exact"/>
        </dgm:presLayoutVars>
      </dgm:prSet>
      <dgm:spPr/>
    </dgm:pt>
    <dgm:pt modelId="{85BD3EBB-5E2B-4C1F-95F6-621CA896257F}" type="pres">
      <dgm:prSet presAssocID="{7006FE1D-F49E-4DC2-9DE5-32C54EF8CD02}" presName="parentText" presStyleLbl="node1" presStyleIdx="0" presStyleCnt="2">
        <dgm:presLayoutVars>
          <dgm:chMax val="0"/>
          <dgm:bulletEnabled val="1"/>
        </dgm:presLayoutVars>
      </dgm:prSet>
      <dgm:spPr/>
    </dgm:pt>
    <dgm:pt modelId="{A969AF25-8DD4-4435-AB0F-8C2B4C9A4EAB}" type="pres">
      <dgm:prSet presAssocID="{3AFE6BC1-3891-46E6-9D20-2F922B61E0F6}" presName="spacer" presStyleCnt="0"/>
      <dgm:spPr/>
    </dgm:pt>
    <dgm:pt modelId="{9D5E5D5F-60DE-44A9-9415-C34B80FE82DD}" type="pres">
      <dgm:prSet presAssocID="{3FF6DC58-5B0F-4BD0-802C-8C7350215039}" presName="parentText" presStyleLbl="node1" presStyleIdx="1" presStyleCnt="2">
        <dgm:presLayoutVars>
          <dgm:chMax val="0"/>
          <dgm:bulletEnabled val="1"/>
        </dgm:presLayoutVars>
      </dgm:prSet>
      <dgm:spPr/>
    </dgm:pt>
  </dgm:ptLst>
  <dgm:cxnLst>
    <dgm:cxn modelId="{542EAC0C-1AC9-410D-BE23-E2A5A1EC7E32}" type="presOf" srcId="{7006FE1D-F49E-4DC2-9DE5-32C54EF8CD02}" destId="{85BD3EBB-5E2B-4C1F-95F6-621CA896257F}" srcOrd="0" destOrd="0" presId="urn:microsoft.com/office/officeart/2005/8/layout/vList2"/>
    <dgm:cxn modelId="{21C6C779-D7D0-4B8C-B771-F500ECB0D836}" srcId="{5543D880-1611-4153-B778-45CF7DE1B02B}" destId="{3FF6DC58-5B0F-4BD0-802C-8C7350215039}" srcOrd="1" destOrd="0" parTransId="{56099689-A9F3-4E6E-917D-2ECB17EAE590}" sibTransId="{3F65278C-0C76-4DCB-BDF4-3C0BCE483234}"/>
    <dgm:cxn modelId="{D2DE93C3-122B-4CA4-96D0-D48F38C9B986}" type="presOf" srcId="{5543D880-1611-4153-B778-45CF7DE1B02B}" destId="{36C01BE6-9FFC-4B62-A5D8-71ED764F873E}" srcOrd="0" destOrd="0" presId="urn:microsoft.com/office/officeart/2005/8/layout/vList2"/>
    <dgm:cxn modelId="{0A9918C7-AAFD-4882-9A75-A8793F71CDBD}" type="presOf" srcId="{3FF6DC58-5B0F-4BD0-802C-8C7350215039}" destId="{9D5E5D5F-60DE-44A9-9415-C34B80FE82DD}" srcOrd="0" destOrd="0" presId="urn:microsoft.com/office/officeart/2005/8/layout/vList2"/>
    <dgm:cxn modelId="{51683ED8-2AA0-4A52-B7D5-F09C144A8B8F}" srcId="{5543D880-1611-4153-B778-45CF7DE1B02B}" destId="{7006FE1D-F49E-4DC2-9DE5-32C54EF8CD02}" srcOrd="0" destOrd="0" parTransId="{FA44DFF8-12AC-406C-88FE-F936F959DC52}" sibTransId="{3AFE6BC1-3891-46E6-9D20-2F922B61E0F6}"/>
    <dgm:cxn modelId="{D6F9BCA0-CB4E-4A0B-8C8A-FF21AFED22A5}" type="presParOf" srcId="{36C01BE6-9FFC-4B62-A5D8-71ED764F873E}" destId="{85BD3EBB-5E2B-4C1F-95F6-621CA896257F}" srcOrd="0" destOrd="0" presId="urn:microsoft.com/office/officeart/2005/8/layout/vList2"/>
    <dgm:cxn modelId="{9D4E5E44-9EBE-4029-944E-7DA04F32D9A4}" type="presParOf" srcId="{36C01BE6-9FFC-4B62-A5D8-71ED764F873E}" destId="{A969AF25-8DD4-4435-AB0F-8C2B4C9A4EAB}" srcOrd="1" destOrd="0" presId="urn:microsoft.com/office/officeart/2005/8/layout/vList2"/>
    <dgm:cxn modelId="{5F7C22CF-C8A9-4068-8135-E42FC6C65C6A}" type="presParOf" srcId="{36C01BE6-9FFC-4B62-A5D8-71ED764F873E}" destId="{9D5E5D5F-60DE-44A9-9415-C34B80FE82D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C917A-A073-411E-957A-A745938BD4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B0044D-0049-4B7D-8ABF-F1875DFC01DE}">
      <dgm:prSet/>
      <dgm:spPr/>
      <dgm:t>
        <a:bodyPr/>
        <a:lstStyle/>
        <a:p>
          <a:r>
            <a:rPr lang="pl-PL" b="0" i="0"/>
            <a:t>Celem kryptografii jest jawne umieszczenie wiadomości, ale ukrycie jej prawdziwej treści.</a:t>
          </a:r>
          <a:endParaRPr lang="en-US"/>
        </a:p>
      </dgm:t>
    </dgm:pt>
    <dgm:pt modelId="{9114B2DD-F156-47E4-8E93-0BD6C5D2B0D8}" type="parTrans" cxnId="{84262264-120A-423D-8AF1-CD0CB3080DC9}">
      <dgm:prSet/>
      <dgm:spPr/>
      <dgm:t>
        <a:bodyPr/>
        <a:lstStyle/>
        <a:p>
          <a:endParaRPr lang="en-US"/>
        </a:p>
      </dgm:t>
    </dgm:pt>
    <dgm:pt modelId="{DC2240D5-F06E-46D1-B731-70E3C69F0CCE}" type="sibTrans" cxnId="{84262264-120A-423D-8AF1-CD0CB3080DC9}">
      <dgm:prSet/>
      <dgm:spPr/>
      <dgm:t>
        <a:bodyPr/>
        <a:lstStyle/>
        <a:p>
          <a:endParaRPr lang="en-US"/>
        </a:p>
      </dgm:t>
    </dgm:pt>
    <dgm:pt modelId="{9E456986-3BF4-43FD-87E7-4D4B56533653}">
      <dgm:prSet/>
      <dgm:spPr/>
      <dgm:t>
        <a:bodyPr/>
        <a:lstStyle/>
        <a:p>
          <a:r>
            <a:rPr lang="pl-PL" b="0" i="0"/>
            <a:t>Celem steganografii jest ukrycie samej wiadomości, tak by niewłaściwe osoby nigdy nie dowiedziały się o jej istnieniu.</a:t>
          </a:r>
          <a:endParaRPr lang="en-US"/>
        </a:p>
      </dgm:t>
    </dgm:pt>
    <dgm:pt modelId="{618D22E0-18B0-4B5B-946E-BC799DA0F3D7}" type="parTrans" cxnId="{C3B77473-A9CC-4691-9B81-8952206D1516}">
      <dgm:prSet/>
      <dgm:spPr/>
      <dgm:t>
        <a:bodyPr/>
        <a:lstStyle/>
        <a:p>
          <a:endParaRPr lang="en-US"/>
        </a:p>
      </dgm:t>
    </dgm:pt>
    <dgm:pt modelId="{440C9512-8BDB-4100-86EB-001B2AA81320}" type="sibTrans" cxnId="{C3B77473-A9CC-4691-9B81-8952206D1516}">
      <dgm:prSet/>
      <dgm:spPr/>
      <dgm:t>
        <a:bodyPr/>
        <a:lstStyle/>
        <a:p>
          <a:endParaRPr lang="en-US"/>
        </a:p>
      </dgm:t>
    </dgm:pt>
    <dgm:pt modelId="{66037B65-1354-4796-85DB-02D24AD72F7F}" type="pres">
      <dgm:prSet presAssocID="{082C917A-A073-411E-957A-A745938BD400}" presName="root" presStyleCnt="0">
        <dgm:presLayoutVars>
          <dgm:dir/>
          <dgm:resizeHandles val="exact"/>
        </dgm:presLayoutVars>
      </dgm:prSet>
      <dgm:spPr/>
    </dgm:pt>
    <dgm:pt modelId="{CEE89696-523C-4907-9931-97380A52E606}" type="pres">
      <dgm:prSet presAssocID="{51B0044D-0049-4B7D-8ABF-F1875DFC01DE}" presName="compNode" presStyleCnt="0"/>
      <dgm:spPr/>
    </dgm:pt>
    <dgm:pt modelId="{B9730D46-9FDF-444D-8BED-78F9AE6DE033}" type="pres">
      <dgm:prSet presAssocID="{51B0044D-0049-4B7D-8ABF-F1875DFC01DE}" presName="bgRect" presStyleLbl="bgShp" presStyleIdx="0" presStyleCnt="2"/>
      <dgm:spPr/>
    </dgm:pt>
    <dgm:pt modelId="{F84CF4E2-919D-4330-BE19-1AEB8DAA9319}" type="pres">
      <dgm:prSet presAssocID="{51B0044D-0049-4B7D-8ABF-F1875DFC01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zat"/>
        </a:ext>
      </dgm:extLst>
    </dgm:pt>
    <dgm:pt modelId="{8B861EE3-8CC2-40BA-B1C3-1AB10E78B5F6}" type="pres">
      <dgm:prSet presAssocID="{51B0044D-0049-4B7D-8ABF-F1875DFC01DE}" presName="spaceRect" presStyleCnt="0"/>
      <dgm:spPr/>
    </dgm:pt>
    <dgm:pt modelId="{347FC413-120E-401B-88B3-2E2E24AE90D9}" type="pres">
      <dgm:prSet presAssocID="{51B0044D-0049-4B7D-8ABF-F1875DFC01DE}" presName="parTx" presStyleLbl="revTx" presStyleIdx="0" presStyleCnt="2">
        <dgm:presLayoutVars>
          <dgm:chMax val="0"/>
          <dgm:chPref val="0"/>
        </dgm:presLayoutVars>
      </dgm:prSet>
      <dgm:spPr/>
    </dgm:pt>
    <dgm:pt modelId="{FFDB007D-3E8B-4FDE-834B-3785E2BFD00A}" type="pres">
      <dgm:prSet presAssocID="{DC2240D5-F06E-46D1-B731-70E3C69F0CCE}" presName="sibTrans" presStyleCnt="0"/>
      <dgm:spPr/>
    </dgm:pt>
    <dgm:pt modelId="{0F81C405-9B9F-44F8-A091-9A014D0DF02C}" type="pres">
      <dgm:prSet presAssocID="{9E456986-3BF4-43FD-87E7-4D4B56533653}" presName="compNode" presStyleCnt="0"/>
      <dgm:spPr/>
    </dgm:pt>
    <dgm:pt modelId="{F29E78AE-C471-4D69-8457-BFA4345D2CAA}" type="pres">
      <dgm:prSet presAssocID="{9E456986-3BF4-43FD-87E7-4D4B56533653}" presName="bgRect" presStyleLbl="bgShp" presStyleIdx="1" presStyleCnt="2"/>
      <dgm:spPr/>
    </dgm:pt>
    <dgm:pt modelId="{34EBC141-8A43-4086-A365-C5E4F4EB03A8}" type="pres">
      <dgm:prSet presAssocID="{9E456986-3BF4-43FD-87E7-4D4B565336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CC92E38-E790-4EA9-8F4A-2DD3BA3A60C2}" type="pres">
      <dgm:prSet presAssocID="{9E456986-3BF4-43FD-87E7-4D4B56533653}" presName="spaceRect" presStyleCnt="0"/>
      <dgm:spPr/>
    </dgm:pt>
    <dgm:pt modelId="{60B7CB95-CAEC-4876-BA97-4FF15CD8A92E}" type="pres">
      <dgm:prSet presAssocID="{9E456986-3BF4-43FD-87E7-4D4B56533653}" presName="parTx" presStyleLbl="revTx" presStyleIdx="1" presStyleCnt="2">
        <dgm:presLayoutVars>
          <dgm:chMax val="0"/>
          <dgm:chPref val="0"/>
        </dgm:presLayoutVars>
      </dgm:prSet>
      <dgm:spPr/>
    </dgm:pt>
  </dgm:ptLst>
  <dgm:cxnLst>
    <dgm:cxn modelId="{84262264-120A-423D-8AF1-CD0CB3080DC9}" srcId="{082C917A-A073-411E-957A-A745938BD400}" destId="{51B0044D-0049-4B7D-8ABF-F1875DFC01DE}" srcOrd="0" destOrd="0" parTransId="{9114B2DD-F156-47E4-8E93-0BD6C5D2B0D8}" sibTransId="{DC2240D5-F06E-46D1-B731-70E3C69F0CCE}"/>
    <dgm:cxn modelId="{DBCF7F4C-E638-4150-BE0C-0984F81D70E5}" type="presOf" srcId="{51B0044D-0049-4B7D-8ABF-F1875DFC01DE}" destId="{347FC413-120E-401B-88B3-2E2E24AE90D9}" srcOrd="0" destOrd="0" presId="urn:microsoft.com/office/officeart/2018/2/layout/IconVerticalSolidList"/>
    <dgm:cxn modelId="{303D9150-1B79-43AF-A1C4-BBEB25FC0EAF}" type="presOf" srcId="{082C917A-A073-411E-957A-A745938BD400}" destId="{66037B65-1354-4796-85DB-02D24AD72F7F}" srcOrd="0" destOrd="0" presId="urn:microsoft.com/office/officeart/2018/2/layout/IconVerticalSolidList"/>
    <dgm:cxn modelId="{C3B77473-A9CC-4691-9B81-8952206D1516}" srcId="{082C917A-A073-411E-957A-A745938BD400}" destId="{9E456986-3BF4-43FD-87E7-4D4B56533653}" srcOrd="1" destOrd="0" parTransId="{618D22E0-18B0-4B5B-946E-BC799DA0F3D7}" sibTransId="{440C9512-8BDB-4100-86EB-001B2AA81320}"/>
    <dgm:cxn modelId="{B00F90D4-171D-46F5-A1B9-BA7F40CF33A3}" type="presOf" srcId="{9E456986-3BF4-43FD-87E7-4D4B56533653}" destId="{60B7CB95-CAEC-4876-BA97-4FF15CD8A92E}" srcOrd="0" destOrd="0" presId="urn:microsoft.com/office/officeart/2018/2/layout/IconVerticalSolidList"/>
    <dgm:cxn modelId="{E8F06987-7C38-49AC-89CD-59103C8B525A}" type="presParOf" srcId="{66037B65-1354-4796-85DB-02D24AD72F7F}" destId="{CEE89696-523C-4907-9931-97380A52E606}" srcOrd="0" destOrd="0" presId="urn:microsoft.com/office/officeart/2018/2/layout/IconVerticalSolidList"/>
    <dgm:cxn modelId="{71153CD0-0436-48B3-8C9B-7206B31ADBB7}" type="presParOf" srcId="{CEE89696-523C-4907-9931-97380A52E606}" destId="{B9730D46-9FDF-444D-8BED-78F9AE6DE033}" srcOrd="0" destOrd="0" presId="urn:microsoft.com/office/officeart/2018/2/layout/IconVerticalSolidList"/>
    <dgm:cxn modelId="{0F69F206-4018-4574-880F-72D61485BF40}" type="presParOf" srcId="{CEE89696-523C-4907-9931-97380A52E606}" destId="{F84CF4E2-919D-4330-BE19-1AEB8DAA9319}" srcOrd="1" destOrd="0" presId="urn:microsoft.com/office/officeart/2018/2/layout/IconVerticalSolidList"/>
    <dgm:cxn modelId="{D610D17E-996B-4580-AF22-A641BAC3CA8A}" type="presParOf" srcId="{CEE89696-523C-4907-9931-97380A52E606}" destId="{8B861EE3-8CC2-40BA-B1C3-1AB10E78B5F6}" srcOrd="2" destOrd="0" presId="urn:microsoft.com/office/officeart/2018/2/layout/IconVerticalSolidList"/>
    <dgm:cxn modelId="{95CCA862-2912-47EB-9855-EEA308708066}" type="presParOf" srcId="{CEE89696-523C-4907-9931-97380A52E606}" destId="{347FC413-120E-401B-88B3-2E2E24AE90D9}" srcOrd="3" destOrd="0" presId="urn:microsoft.com/office/officeart/2018/2/layout/IconVerticalSolidList"/>
    <dgm:cxn modelId="{1192B7ED-EB2A-45DE-B461-F0140077DAD9}" type="presParOf" srcId="{66037B65-1354-4796-85DB-02D24AD72F7F}" destId="{FFDB007D-3E8B-4FDE-834B-3785E2BFD00A}" srcOrd="1" destOrd="0" presId="urn:microsoft.com/office/officeart/2018/2/layout/IconVerticalSolidList"/>
    <dgm:cxn modelId="{D37E5146-5672-4A39-836A-D4C870B7FD80}" type="presParOf" srcId="{66037B65-1354-4796-85DB-02D24AD72F7F}" destId="{0F81C405-9B9F-44F8-A091-9A014D0DF02C}" srcOrd="2" destOrd="0" presId="urn:microsoft.com/office/officeart/2018/2/layout/IconVerticalSolidList"/>
    <dgm:cxn modelId="{A5FDCF4D-DFC8-48C3-82AB-63A5CD9A1F6F}" type="presParOf" srcId="{0F81C405-9B9F-44F8-A091-9A014D0DF02C}" destId="{F29E78AE-C471-4D69-8457-BFA4345D2CAA}" srcOrd="0" destOrd="0" presId="urn:microsoft.com/office/officeart/2018/2/layout/IconVerticalSolidList"/>
    <dgm:cxn modelId="{EDA8FF69-AA9A-4BD0-A60D-446545E17A75}" type="presParOf" srcId="{0F81C405-9B9F-44F8-A091-9A014D0DF02C}" destId="{34EBC141-8A43-4086-A365-C5E4F4EB03A8}" srcOrd="1" destOrd="0" presId="urn:microsoft.com/office/officeart/2018/2/layout/IconVerticalSolidList"/>
    <dgm:cxn modelId="{4BD3B4C8-A32E-4D33-9393-80EEAA838C45}" type="presParOf" srcId="{0F81C405-9B9F-44F8-A091-9A014D0DF02C}" destId="{FCC92E38-E790-4EA9-8F4A-2DD3BA3A60C2}" srcOrd="2" destOrd="0" presId="urn:microsoft.com/office/officeart/2018/2/layout/IconVerticalSolidList"/>
    <dgm:cxn modelId="{3982364A-1694-47EA-B8F4-946A96F45144}" type="presParOf" srcId="{0F81C405-9B9F-44F8-A091-9A014D0DF02C}" destId="{60B7CB95-CAEC-4876-BA97-4FF15CD8A9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CB77A-1372-471A-8227-83B3B4F3FE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89D5A5-5AF9-4EC1-81D3-B05E314CED0F}">
      <dgm:prSet/>
      <dgm:spPr/>
      <dgm:t>
        <a:bodyPr/>
        <a:lstStyle/>
        <a:p>
          <a:r>
            <a:rPr lang="pl-PL" b="0" i="0"/>
            <a:t>Techniki steganograficzne polegają zazwyczaj na ukryciu wiadomości wewnątrz innej wiadomości</a:t>
          </a:r>
          <a:endParaRPr lang="en-US"/>
        </a:p>
      </dgm:t>
    </dgm:pt>
    <dgm:pt modelId="{053C5D7F-037A-44C5-A3EB-AEBD8EC9451E}" type="parTrans" cxnId="{1AFBDB68-F0C8-4220-96F0-79C120783078}">
      <dgm:prSet/>
      <dgm:spPr/>
      <dgm:t>
        <a:bodyPr/>
        <a:lstStyle/>
        <a:p>
          <a:endParaRPr lang="en-US"/>
        </a:p>
      </dgm:t>
    </dgm:pt>
    <dgm:pt modelId="{173A9B8A-87DA-4FB9-9870-F97AC2667C25}" type="sibTrans" cxnId="{1AFBDB68-F0C8-4220-96F0-79C120783078}">
      <dgm:prSet/>
      <dgm:spPr/>
      <dgm:t>
        <a:bodyPr/>
        <a:lstStyle/>
        <a:p>
          <a:endParaRPr lang="en-US"/>
        </a:p>
      </dgm:t>
    </dgm:pt>
    <dgm:pt modelId="{1BFE0A45-4BB2-4349-920B-FBD19CC62E06}">
      <dgm:prSet/>
      <dgm:spPr/>
      <dgm:t>
        <a:bodyPr/>
        <a:lstStyle/>
        <a:p>
          <a:r>
            <a:rPr lang="pl-PL" b="0" i="0"/>
            <a:t>Informację, którą chcemy ukryć nazywamy tekstem ukrytym (hidden text)</a:t>
          </a:r>
          <a:endParaRPr lang="en-US"/>
        </a:p>
      </dgm:t>
    </dgm:pt>
    <dgm:pt modelId="{7480D84B-5E4E-4710-B578-C5F515E1DAE7}" type="parTrans" cxnId="{651B17EA-522D-444A-BEBB-11525F05F5AE}">
      <dgm:prSet/>
      <dgm:spPr/>
      <dgm:t>
        <a:bodyPr/>
        <a:lstStyle/>
        <a:p>
          <a:endParaRPr lang="en-US"/>
        </a:p>
      </dgm:t>
    </dgm:pt>
    <dgm:pt modelId="{E920D284-0CB0-4A1E-9EDC-208D35109F97}" type="sibTrans" cxnId="{651B17EA-522D-444A-BEBB-11525F05F5AE}">
      <dgm:prSet/>
      <dgm:spPr/>
      <dgm:t>
        <a:bodyPr/>
        <a:lstStyle/>
        <a:p>
          <a:endParaRPr lang="en-US"/>
        </a:p>
      </dgm:t>
    </dgm:pt>
    <dgm:pt modelId="{01B41F2D-2557-4E2C-845C-CED2155A3AF3}">
      <dgm:prSet/>
      <dgm:spPr/>
      <dgm:t>
        <a:bodyPr/>
        <a:lstStyle/>
        <a:p>
          <a:r>
            <a:rPr lang="pl-PL" b="0" i="0"/>
            <a:t>Nośnik tej informacji nazywamy tekstem jawnym (cover text)</a:t>
          </a:r>
          <a:endParaRPr lang="en-US"/>
        </a:p>
      </dgm:t>
    </dgm:pt>
    <dgm:pt modelId="{C575F6A1-C531-4A60-9596-0E2F5BD759F4}" type="parTrans" cxnId="{3024FCEE-32A2-486F-9FDC-5DF3278E33DE}">
      <dgm:prSet/>
      <dgm:spPr/>
      <dgm:t>
        <a:bodyPr/>
        <a:lstStyle/>
        <a:p>
          <a:endParaRPr lang="en-US"/>
        </a:p>
      </dgm:t>
    </dgm:pt>
    <dgm:pt modelId="{AA60ABB1-A3E6-436D-A802-1040839F4EBE}" type="sibTrans" cxnId="{3024FCEE-32A2-486F-9FDC-5DF3278E33DE}">
      <dgm:prSet/>
      <dgm:spPr/>
      <dgm:t>
        <a:bodyPr/>
        <a:lstStyle/>
        <a:p>
          <a:endParaRPr lang="en-US"/>
        </a:p>
      </dgm:t>
    </dgm:pt>
    <dgm:pt modelId="{BE28EEA2-D8A9-4CA1-B045-4D1485F33792}" type="pres">
      <dgm:prSet presAssocID="{06CCB77A-1372-471A-8227-83B3B4F3FEE4}" presName="root" presStyleCnt="0">
        <dgm:presLayoutVars>
          <dgm:dir/>
          <dgm:resizeHandles val="exact"/>
        </dgm:presLayoutVars>
      </dgm:prSet>
      <dgm:spPr/>
    </dgm:pt>
    <dgm:pt modelId="{3FE47A33-EEE7-44B3-856C-E49110CB58A8}" type="pres">
      <dgm:prSet presAssocID="{BD89D5A5-5AF9-4EC1-81D3-B05E314CED0F}" presName="compNode" presStyleCnt="0"/>
      <dgm:spPr/>
    </dgm:pt>
    <dgm:pt modelId="{860CC87D-DB94-44A0-AA07-154F618208ED}" type="pres">
      <dgm:prSet presAssocID="{BD89D5A5-5AF9-4EC1-81D3-B05E314CED0F}" presName="bgRect" presStyleLbl="bgShp" presStyleIdx="0" presStyleCnt="3"/>
      <dgm:spPr/>
    </dgm:pt>
    <dgm:pt modelId="{6724E20C-4D2F-4B2D-9282-D38578998F52}" type="pres">
      <dgm:prSet presAssocID="{BD89D5A5-5AF9-4EC1-81D3-B05E314CED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zat"/>
        </a:ext>
      </dgm:extLst>
    </dgm:pt>
    <dgm:pt modelId="{D8DB350D-1742-4131-AAC8-23E997EE8686}" type="pres">
      <dgm:prSet presAssocID="{BD89D5A5-5AF9-4EC1-81D3-B05E314CED0F}" presName="spaceRect" presStyleCnt="0"/>
      <dgm:spPr/>
    </dgm:pt>
    <dgm:pt modelId="{05CF8938-EBF0-45BA-8A87-3A18DE9068CD}" type="pres">
      <dgm:prSet presAssocID="{BD89D5A5-5AF9-4EC1-81D3-B05E314CED0F}" presName="parTx" presStyleLbl="revTx" presStyleIdx="0" presStyleCnt="3">
        <dgm:presLayoutVars>
          <dgm:chMax val="0"/>
          <dgm:chPref val="0"/>
        </dgm:presLayoutVars>
      </dgm:prSet>
      <dgm:spPr/>
    </dgm:pt>
    <dgm:pt modelId="{EA963C14-6BE2-485C-BE12-B73E2546B65C}" type="pres">
      <dgm:prSet presAssocID="{173A9B8A-87DA-4FB9-9870-F97AC2667C25}" presName="sibTrans" presStyleCnt="0"/>
      <dgm:spPr/>
    </dgm:pt>
    <dgm:pt modelId="{0291781B-F8C5-4563-8F5F-66A61C5BB438}" type="pres">
      <dgm:prSet presAssocID="{1BFE0A45-4BB2-4349-920B-FBD19CC62E06}" presName="compNode" presStyleCnt="0"/>
      <dgm:spPr/>
    </dgm:pt>
    <dgm:pt modelId="{9D43D995-8B9B-4517-962C-B9248EEE2CB2}" type="pres">
      <dgm:prSet presAssocID="{1BFE0A45-4BB2-4349-920B-FBD19CC62E06}" presName="bgRect" presStyleLbl="bgShp" presStyleIdx="1" presStyleCnt="3"/>
      <dgm:spPr/>
    </dgm:pt>
    <dgm:pt modelId="{CE4DB758-E6BB-4622-A8C6-5B6F08B5D104}" type="pres">
      <dgm:prSet presAssocID="{1BFE0A45-4BB2-4349-920B-FBD19CC62E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pisy"/>
        </a:ext>
      </dgm:extLst>
    </dgm:pt>
    <dgm:pt modelId="{7F63FBFB-A7B8-45D4-875D-2ABA51C90A54}" type="pres">
      <dgm:prSet presAssocID="{1BFE0A45-4BB2-4349-920B-FBD19CC62E06}" presName="spaceRect" presStyleCnt="0"/>
      <dgm:spPr/>
    </dgm:pt>
    <dgm:pt modelId="{F483D381-58F2-44E5-B2AF-DCD3179537D0}" type="pres">
      <dgm:prSet presAssocID="{1BFE0A45-4BB2-4349-920B-FBD19CC62E06}" presName="parTx" presStyleLbl="revTx" presStyleIdx="1" presStyleCnt="3">
        <dgm:presLayoutVars>
          <dgm:chMax val="0"/>
          <dgm:chPref val="0"/>
        </dgm:presLayoutVars>
      </dgm:prSet>
      <dgm:spPr/>
    </dgm:pt>
    <dgm:pt modelId="{8EA659B1-9756-47B1-A62E-14E43BD65794}" type="pres">
      <dgm:prSet presAssocID="{E920D284-0CB0-4A1E-9EDC-208D35109F97}" presName="sibTrans" presStyleCnt="0"/>
      <dgm:spPr/>
    </dgm:pt>
    <dgm:pt modelId="{665A20DF-9D47-4C8B-988F-E1E0EAD03768}" type="pres">
      <dgm:prSet presAssocID="{01B41F2D-2557-4E2C-845C-CED2155A3AF3}" presName="compNode" presStyleCnt="0"/>
      <dgm:spPr/>
    </dgm:pt>
    <dgm:pt modelId="{7BFBA2BE-D963-455B-BFFF-63A048FD7201}" type="pres">
      <dgm:prSet presAssocID="{01B41F2D-2557-4E2C-845C-CED2155A3AF3}" presName="bgRect" presStyleLbl="bgShp" presStyleIdx="2" presStyleCnt="3"/>
      <dgm:spPr/>
    </dgm:pt>
    <dgm:pt modelId="{E1358E17-4C30-4AF1-BA04-F9E93A46CA01}" type="pres">
      <dgm:prSet presAssocID="{01B41F2D-2557-4E2C-845C-CED2155A3AF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yślij z wypełnieniem pełnym"/>
        </a:ext>
      </dgm:extLst>
    </dgm:pt>
    <dgm:pt modelId="{B07271FC-73FA-465B-8D66-B5404BAE1846}" type="pres">
      <dgm:prSet presAssocID="{01B41F2D-2557-4E2C-845C-CED2155A3AF3}" presName="spaceRect" presStyleCnt="0"/>
      <dgm:spPr/>
    </dgm:pt>
    <dgm:pt modelId="{59C7098F-3A2B-4A9A-9C2D-BFBE36700F0C}" type="pres">
      <dgm:prSet presAssocID="{01B41F2D-2557-4E2C-845C-CED2155A3AF3}" presName="parTx" presStyleLbl="revTx" presStyleIdx="2" presStyleCnt="3">
        <dgm:presLayoutVars>
          <dgm:chMax val="0"/>
          <dgm:chPref val="0"/>
        </dgm:presLayoutVars>
      </dgm:prSet>
      <dgm:spPr/>
    </dgm:pt>
  </dgm:ptLst>
  <dgm:cxnLst>
    <dgm:cxn modelId="{409B6A1C-0CBD-4DA9-B0BF-F3410705F5DD}" type="presOf" srcId="{1BFE0A45-4BB2-4349-920B-FBD19CC62E06}" destId="{F483D381-58F2-44E5-B2AF-DCD3179537D0}" srcOrd="0" destOrd="0" presId="urn:microsoft.com/office/officeart/2018/2/layout/IconVerticalSolidList"/>
    <dgm:cxn modelId="{9C968427-C407-463B-AF17-17472AC9AB5F}" type="presOf" srcId="{BD89D5A5-5AF9-4EC1-81D3-B05E314CED0F}" destId="{05CF8938-EBF0-45BA-8A87-3A18DE9068CD}" srcOrd="0" destOrd="0" presId="urn:microsoft.com/office/officeart/2018/2/layout/IconVerticalSolidList"/>
    <dgm:cxn modelId="{1AFBDB68-F0C8-4220-96F0-79C120783078}" srcId="{06CCB77A-1372-471A-8227-83B3B4F3FEE4}" destId="{BD89D5A5-5AF9-4EC1-81D3-B05E314CED0F}" srcOrd="0" destOrd="0" parTransId="{053C5D7F-037A-44C5-A3EB-AEBD8EC9451E}" sibTransId="{173A9B8A-87DA-4FB9-9870-F97AC2667C25}"/>
    <dgm:cxn modelId="{9B222774-989B-463D-8F61-B82AC21B7E47}" type="presOf" srcId="{01B41F2D-2557-4E2C-845C-CED2155A3AF3}" destId="{59C7098F-3A2B-4A9A-9C2D-BFBE36700F0C}" srcOrd="0" destOrd="0" presId="urn:microsoft.com/office/officeart/2018/2/layout/IconVerticalSolidList"/>
    <dgm:cxn modelId="{3BC262D0-57B5-47BF-BD62-77632CF64AEF}" type="presOf" srcId="{06CCB77A-1372-471A-8227-83B3B4F3FEE4}" destId="{BE28EEA2-D8A9-4CA1-B045-4D1485F33792}" srcOrd="0" destOrd="0" presId="urn:microsoft.com/office/officeart/2018/2/layout/IconVerticalSolidList"/>
    <dgm:cxn modelId="{651B17EA-522D-444A-BEBB-11525F05F5AE}" srcId="{06CCB77A-1372-471A-8227-83B3B4F3FEE4}" destId="{1BFE0A45-4BB2-4349-920B-FBD19CC62E06}" srcOrd="1" destOrd="0" parTransId="{7480D84B-5E4E-4710-B578-C5F515E1DAE7}" sibTransId="{E920D284-0CB0-4A1E-9EDC-208D35109F97}"/>
    <dgm:cxn modelId="{3024FCEE-32A2-486F-9FDC-5DF3278E33DE}" srcId="{06CCB77A-1372-471A-8227-83B3B4F3FEE4}" destId="{01B41F2D-2557-4E2C-845C-CED2155A3AF3}" srcOrd="2" destOrd="0" parTransId="{C575F6A1-C531-4A60-9596-0E2F5BD759F4}" sibTransId="{AA60ABB1-A3E6-436D-A802-1040839F4EBE}"/>
    <dgm:cxn modelId="{6B99A55C-8A4D-4229-83BE-A3BFE1DF02E9}" type="presParOf" srcId="{BE28EEA2-D8A9-4CA1-B045-4D1485F33792}" destId="{3FE47A33-EEE7-44B3-856C-E49110CB58A8}" srcOrd="0" destOrd="0" presId="urn:microsoft.com/office/officeart/2018/2/layout/IconVerticalSolidList"/>
    <dgm:cxn modelId="{5ED62183-B342-4620-9C18-DA60E09F1676}" type="presParOf" srcId="{3FE47A33-EEE7-44B3-856C-E49110CB58A8}" destId="{860CC87D-DB94-44A0-AA07-154F618208ED}" srcOrd="0" destOrd="0" presId="urn:microsoft.com/office/officeart/2018/2/layout/IconVerticalSolidList"/>
    <dgm:cxn modelId="{EE637BC2-17E8-470D-9BC4-8C03E820F862}" type="presParOf" srcId="{3FE47A33-EEE7-44B3-856C-E49110CB58A8}" destId="{6724E20C-4D2F-4B2D-9282-D38578998F52}" srcOrd="1" destOrd="0" presId="urn:microsoft.com/office/officeart/2018/2/layout/IconVerticalSolidList"/>
    <dgm:cxn modelId="{EE338AD7-CC8E-46AD-BD71-E111BBCC7A44}" type="presParOf" srcId="{3FE47A33-EEE7-44B3-856C-E49110CB58A8}" destId="{D8DB350D-1742-4131-AAC8-23E997EE8686}" srcOrd="2" destOrd="0" presId="urn:microsoft.com/office/officeart/2018/2/layout/IconVerticalSolidList"/>
    <dgm:cxn modelId="{243159AB-255A-4D77-A57D-01BE164FD117}" type="presParOf" srcId="{3FE47A33-EEE7-44B3-856C-E49110CB58A8}" destId="{05CF8938-EBF0-45BA-8A87-3A18DE9068CD}" srcOrd="3" destOrd="0" presId="urn:microsoft.com/office/officeart/2018/2/layout/IconVerticalSolidList"/>
    <dgm:cxn modelId="{2E51BE5C-1155-4427-A643-CE0F93465A89}" type="presParOf" srcId="{BE28EEA2-D8A9-4CA1-B045-4D1485F33792}" destId="{EA963C14-6BE2-485C-BE12-B73E2546B65C}" srcOrd="1" destOrd="0" presId="urn:microsoft.com/office/officeart/2018/2/layout/IconVerticalSolidList"/>
    <dgm:cxn modelId="{29136E9E-C52A-4EA2-8A2B-0CD3173FE2F2}" type="presParOf" srcId="{BE28EEA2-D8A9-4CA1-B045-4D1485F33792}" destId="{0291781B-F8C5-4563-8F5F-66A61C5BB438}" srcOrd="2" destOrd="0" presId="urn:microsoft.com/office/officeart/2018/2/layout/IconVerticalSolidList"/>
    <dgm:cxn modelId="{8A6460C4-83BA-4C36-A6F2-5AFB5DB3C069}" type="presParOf" srcId="{0291781B-F8C5-4563-8F5F-66A61C5BB438}" destId="{9D43D995-8B9B-4517-962C-B9248EEE2CB2}" srcOrd="0" destOrd="0" presId="urn:microsoft.com/office/officeart/2018/2/layout/IconVerticalSolidList"/>
    <dgm:cxn modelId="{C4675FDF-575C-43A6-BC26-89859BE29DC5}" type="presParOf" srcId="{0291781B-F8C5-4563-8F5F-66A61C5BB438}" destId="{CE4DB758-E6BB-4622-A8C6-5B6F08B5D104}" srcOrd="1" destOrd="0" presId="urn:microsoft.com/office/officeart/2018/2/layout/IconVerticalSolidList"/>
    <dgm:cxn modelId="{813F2F0A-5756-4B89-A0D7-944108731FDF}" type="presParOf" srcId="{0291781B-F8C5-4563-8F5F-66A61C5BB438}" destId="{7F63FBFB-A7B8-45D4-875D-2ABA51C90A54}" srcOrd="2" destOrd="0" presId="urn:microsoft.com/office/officeart/2018/2/layout/IconVerticalSolidList"/>
    <dgm:cxn modelId="{00BB3931-DA23-4715-B105-F71D2F6C15EE}" type="presParOf" srcId="{0291781B-F8C5-4563-8F5F-66A61C5BB438}" destId="{F483D381-58F2-44E5-B2AF-DCD3179537D0}" srcOrd="3" destOrd="0" presId="urn:microsoft.com/office/officeart/2018/2/layout/IconVerticalSolidList"/>
    <dgm:cxn modelId="{F3F62C3F-42A4-455C-8FB0-95F976DC254D}" type="presParOf" srcId="{BE28EEA2-D8A9-4CA1-B045-4D1485F33792}" destId="{8EA659B1-9756-47B1-A62E-14E43BD65794}" srcOrd="3" destOrd="0" presId="urn:microsoft.com/office/officeart/2018/2/layout/IconVerticalSolidList"/>
    <dgm:cxn modelId="{257F0EB6-46A0-4908-8C27-81A6266293FB}" type="presParOf" srcId="{BE28EEA2-D8A9-4CA1-B045-4D1485F33792}" destId="{665A20DF-9D47-4C8B-988F-E1E0EAD03768}" srcOrd="4" destOrd="0" presId="urn:microsoft.com/office/officeart/2018/2/layout/IconVerticalSolidList"/>
    <dgm:cxn modelId="{EBC505FD-90F6-44EF-91AA-F8E26D2F2E4A}" type="presParOf" srcId="{665A20DF-9D47-4C8B-988F-E1E0EAD03768}" destId="{7BFBA2BE-D963-455B-BFFF-63A048FD7201}" srcOrd="0" destOrd="0" presId="urn:microsoft.com/office/officeart/2018/2/layout/IconVerticalSolidList"/>
    <dgm:cxn modelId="{BA27A3CB-05E3-4EC0-826F-94E71FF08F01}" type="presParOf" srcId="{665A20DF-9D47-4C8B-988F-E1E0EAD03768}" destId="{E1358E17-4C30-4AF1-BA04-F9E93A46CA01}" srcOrd="1" destOrd="0" presId="urn:microsoft.com/office/officeart/2018/2/layout/IconVerticalSolidList"/>
    <dgm:cxn modelId="{CA847587-E432-4903-ADA5-ADCD4373A11A}" type="presParOf" srcId="{665A20DF-9D47-4C8B-988F-E1E0EAD03768}" destId="{B07271FC-73FA-465B-8D66-B5404BAE1846}" srcOrd="2" destOrd="0" presId="urn:microsoft.com/office/officeart/2018/2/layout/IconVerticalSolidList"/>
    <dgm:cxn modelId="{A26CCA33-BA07-45B6-BE9C-4BF3F5F8706A}" type="presParOf" srcId="{665A20DF-9D47-4C8B-988F-E1E0EAD03768}" destId="{59C7098F-3A2B-4A9A-9C2D-BFBE36700F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203200-D272-46A0-9822-7279EC309BE1}"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C561524B-3633-4D72-B5AF-27963F9891BA}">
      <dgm:prSet/>
      <dgm:spPr/>
      <dgm:t>
        <a:bodyPr/>
        <a:lstStyle/>
        <a:p>
          <a:r>
            <a:rPr lang="pl-PL" b="0" i="0"/>
            <a:t>Steganografia fizyczna</a:t>
          </a:r>
          <a:endParaRPr lang="en-US"/>
        </a:p>
      </dgm:t>
    </dgm:pt>
    <dgm:pt modelId="{2A0DEF10-37B5-4F5F-99F6-690D64336D04}" type="parTrans" cxnId="{27078135-404C-47C4-BFAD-864113F17CCE}">
      <dgm:prSet/>
      <dgm:spPr/>
      <dgm:t>
        <a:bodyPr/>
        <a:lstStyle/>
        <a:p>
          <a:endParaRPr lang="en-US"/>
        </a:p>
      </dgm:t>
    </dgm:pt>
    <dgm:pt modelId="{9D6B41DE-A596-4D1D-BC28-98F6FFCC1CE3}" type="sibTrans" cxnId="{27078135-404C-47C4-BFAD-864113F17CCE}">
      <dgm:prSet/>
      <dgm:spPr/>
      <dgm:t>
        <a:bodyPr/>
        <a:lstStyle/>
        <a:p>
          <a:endParaRPr lang="en-US"/>
        </a:p>
      </dgm:t>
    </dgm:pt>
    <dgm:pt modelId="{F900107F-C5DF-427A-8F09-D061A669D6CA}">
      <dgm:prSet/>
      <dgm:spPr/>
      <dgm:t>
        <a:bodyPr/>
        <a:lstStyle/>
        <a:p>
          <a:r>
            <a:rPr lang="pl-PL" b="0" i="0"/>
            <a:t>Steganografia cyfrowa</a:t>
          </a:r>
          <a:endParaRPr lang="en-US"/>
        </a:p>
      </dgm:t>
    </dgm:pt>
    <dgm:pt modelId="{B34CB010-D257-406C-A4AC-12F566F2F8DC}" type="parTrans" cxnId="{D8B882C6-4991-43BB-96A5-F0846E42EDA0}">
      <dgm:prSet/>
      <dgm:spPr/>
      <dgm:t>
        <a:bodyPr/>
        <a:lstStyle/>
        <a:p>
          <a:endParaRPr lang="en-US"/>
        </a:p>
      </dgm:t>
    </dgm:pt>
    <dgm:pt modelId="{2AF753D0-FD11-4BD7-87C2-6BC6DEEDA67A}" type="sibTrans" cxnId="{D8B882C6-4991-43BB-96A5-F0846E42EDA0}">
      <dgm:prSet/>
      <dgm:spPr/>
      <dgm:t>
        <a:bodyPr/>
        <a:lstStyle/>
        <a:p>
          <a:endParaRPr lang="en-US"/>
        </a:p>
      </dgm:t>
    </dgm:pt>
    <dgm:pt modelId="{BBD21B59-A372-44B6-AACE-7432895387A8}" type="pres">
      <dgm:prSet presAssocID="{6B203200-D272-46A0-9822-7279EC309BE1}" presName="hierChild1" presStyleCnt="0">
        <dgm:presLayoutVars>
          <dgm:chPref val="1"/>
          <dgm:dir/>
          <dgm:animOne val="branch"/>
          <dgm:animLvl val="lvl"/>
          <dgm:resizeHandles/>
        </dgm:presLayoutVars>
      </dgm:prSet>
      <dgm:spPr/>
    </dgm:pt>
    <dgm:pt modelId="{79E3C3BA-9C61-4624-8439-683EA8343D75}" type="pres">
      <dgm:prSet presAssocID="{C561524B-3633-4D72-B5AF-27963F9891BA}" presName="hierRoot1" presStyleCnt="0"/>
      <dgm:spPr/>
    </dgm:pt>
    <dgm:pt modelId="{1ED3606B-BF44-470E-9101-B23153E6018C}" type="pres">
      <dgm:prSet presAssocID="{C561524B-3633-4D72-B5AF-27963F9891BA}" presName="composite" presStyleCnt="0"/>
      <dgm:spPr/>
    </dgm:pt>
    <dgm:pt modelId="{0FD28E11-F6DE-4A74-891F-870CDAD735E0}" type="pres">
      <dgm:prSet presAssocID="{C561524B-3633-4D72-B5AF-27963F9891BA}" presName="background" presStyleLbl="node0" presStyleIdx="0" presStyleCnt="2"/>
      <dgm:spPr/>
    </dgm:pt>
    <dgm:pt modelId="{ECF7E687-5A91-4870-9BC9-49C4CB7986C5}" type="pres">
      <dgm:prSet presAssocID="{C561524B-3633-4D72-B5AF-27963F9891BA}" presName="text" presStyleLbl="fgAcc0" presStyleIdx="0" presStyleCnt="2">
        <dgm:presLayoutVars>
          <dgm:chPref val="3"/>
        </dgm:presLayoutVars>
      </dgm:prSet>
      <dgm:spPr/>
    </dgm:pt>
    <dgm:pt modelId="{3DABE408-94B9-4925-8EAB-27B343ECBA16}" type="pres">
      <dgm:prSet presAssocID="{C561524B-3633-4D72-B5AF-27963F9891BA}" presName="hierChild2" presStyleCnt="0"/>
      <dgm:spPr/>
    </dgm:pt>
    <dgm:pt modelId="{01827FD5-81A2-428D-B499-E76148ED4017}" type="pres">
      <dgm:prSet presAssocID="{F900107F-C5DF-427A-8F09-D061A669D6CA}" presName="hierRoot1" presStyleCnt="0"/>
      <dgm:spPr/>
    </dgm:pt>
    <dgm:pt modelId="{DAD7AA4A-AFB5-43C8-B52F-B08E64CD98B9}" type="pres">
      <dgm:prSet presAssocID="{F900107F-C5DF-427A-8F09-D061A669D6CA}" presName="composite" presStyleCnt="0"/>
      <dgm:spPr/>
    </dgm:pt>
    <dgm:pt modelId="{DACD9560-D5D8-4511-89D3-A4359E02CCBF}" type="pres">
      <dgm:prSet presAssocID="{F900107F-C5DF-427A-8F09-D061A669D6CA}" presName="background" presStyleLbl="node0" presStyleIdx="1" presStyleCnt="2"/>
      <dgm:spPr/>
    </dgm:pt>
    <dgm:pt modelId="{ECED67BC-E383-491C-BE5A-EB42C3F1BF4B}" type="pres">
      <dgm:prSet presAssocID="{F900107F-C5DF-427A-8F09-D061A669D6CA}" presName="text" presStyleLbl="fgAcc0" presStyleIdx="1" presStyleCnt="2">
        <dgm:presLayoutVars>
          <dgm:chPref val="3"/>
        </dgm:presLayoutVars>
      </dgm:prSet>
      <dgm:spPr/>
    </dgm:pt>
    <dgm:pt modelId="{866BA389-F7D6-4EC4-A297-BEA2561701EC}" type="pres">
      <dgm:prSet presAssocID="{F900107F-C5DF-427A-8F09-D061A669D6CA}" presName="hierChild2" presStyleCnt="0"/>
      <dgm:spPr/>
    </dgm:pt>
  </dgm:ptLst>
  <dgm:cxnLst>
    <dgm:cxn modelId="{705D3732-D49E-4DD2-9260-C831E4AEDB38}" type="presOf" srcId="{6B203200-D272-46A0-9822-7279EC309BE1}" destId="{BBD21B59-A372-44B6-AACE-7432895387A8}" srcOrd="0" destOrd="0" presId="urn:microsoft.com/office/officeart/2005/8/layout/hierarchy1"/>
    <dgm:cxn modelId="{27078135-404C-47C4-BFAD-864113F17CCE}" srcId="{6B203200-D272-46A0-9822-7279EC309BE1}" destId="{C561524B-3633-4D72-B5AF-27963F9891BA}" srcOrd="0" destOrd="0" parTransId="{2A0DEF10-37B5-4F5F-99F6-690D64336D04}" sibTransId="{9D6B41DE-A596-4D1D-BC28-98F6FFCC1CE3}"/>
    <dgm:cxn modelId="{D191D035-AAE6-4E82-AF89-7CDD91C370B0}" type="presOf" srcId="{C561524B-3633-4D72-B5AF-27963F9891BA}" destId="{ECF7E687-5A91-4870-9BC9-49C4CB7986C5}" srcOrd="0" destOrd="0" presId="urn:microsoft.com/office/officeart/2005/8/layout/hierarchy1"/>
    <dgm:cxn modelId="{41C62E91-B166-4AF0-893F-DF92DB69EFEB}" type="presOf" srcId="{F900107F-C5DF-427A-8F09-D061A669D6CA}" destId="{ECED67BC-E383-491C-BE5A-EB42C3F1BF4B}" srcOrd="0" destOrd="0" presId="urn:microsoft.com/office/officeart/2005/8/layout/hierarchy1"/>
    <dgm:cxn modelId="{D8B882C6-4991-43BB-96A5-F0846E42EDA0}" srcId="{6B203200-D272-46A0-9822-7279EC309BE1}" destId="{F900107F-C5DF-427A-8F09-D061A669D6CA}" srcOrd="1" destOrd="0" parTransId="{B34CB010-D257-406C-A4AC-12F566F2F8DC}" sibTransId="{2AF753D0-FD11-4BD7-87C2-6BC6DEEDA67A}"/>
    <dgm:cxn modelId="{00DA30F9-3CEF-4993-8D75-B99CEB734CCF}" type="presParOf" srcId="{BBD21B59-A372-44B6-AACE-7432895387A8}" destId="{79E3C3BA-9C61-4624-8439-683EA8343D75}" srcOrd="0" destOrd="0" presId="urn:microsoft.com/office/officeart/2005/8/layout/hierarchy1"/>
    <dgm:cxn modelId="{00582E7C-0199-43CD-B8BF-9CE216CCC984}" type="presParOf" srcId="{79E3C3BA-9C61-4624-8439-683EA8343D75}" destId="{1ED3606B-BF44-470E-9101-B23153E6018C}" srcOrd="0" destOrd="0" presId="urn:microsoft.com/office/officeart/2005/8/layout/hierarchy1"/>
    <dgm:cxn modelId="{4E4D31D5-7D81-43E4-AC9F-21496E2B6100}" type="presParOf" srcId="{1ED3606B-BF44-470E-9101-B23153E6018C}" destId="{0FD28E11-F6DE-4A74-891F-870CDAD735E0}" srcOrd="0" destOrd="0" presId="urn:microsoft.com/office/officeart/2005/8/layout/hierarchy1"/>
    <dgm:cxn modelId="{53E9589A-EB72-471A-BF64-CEA5BD2A6549}" type="presParOf" srcId="{1ED3606B-BF44-470E-9101-B23153E6018C}" destId="{ECF7E687-5A91-4870-9BC9-49C4CB7986C5}" srcOrd="1" destOrd="0" presId="urn:microsoft.com/office/officeart/2005/8/layout/hierarchy1"/>
    <dgm:cxn modelId="{7EF99E42-B953-4306-879F-1956F2975F32}" type="presParOf" srcId="{79E3C3BA-9C61-4624-8439-683EA8343D75}" destId="{3DABE408-94B9-4925-8EAB-27B343ECBA16}" srcOrd="1" destOrd="0" presId="urn:microsoft.com/office/officeart/2005/8/layout/hierarchy1"/>
    <dgm:cxn modelId="{E2538A8E-D2F6-4BE0-A7B9-469BC1EF183D}" type="presParOf" srcId="{BBD21B59-A372-44B6-AACE-7432895387A8}" destId="{01827FD5-81A2-428D-B499-E76148ED4017}" srcOrd="1" destOrd="0" presId="urn:microsoft.com/office/officeart/2005/8/layout/hierarchy1"/>
    <dgm:cxn modelId="{D07FC73E-1FC3-4A62-B40D-2C79387E22A9}" type="presParOf" srcId="{01827FD5-81A2-428D-B499-E76148ED4017}" destId="{DAD7AA4A-AFB5-43C8-B52F-B08E64CD98B9}" srcOrd="0" destOrd="0" presId="urn:microsoft.com/office/officeart/2005/8/layout/hierarchy1"/>
    <dgm:cxn modelId="{E47E2515-97BC-4880-BF43-460CCF149ACB}" type="presParOf" srcId="{DAD7AA4A-AFB5-43C8-B52F-B08E64CD98B9}" destId="{DACD9560-D5D8-4511-89D3-A4359E02CCBF}" srcOrd="0" destOrd="0" presId="urn:microsoft.com/office/officeart/2005/8/layout/hierarchy1"/>
    <dgm:cxn modelId="{7431830C-893A-442A-A687-AB08EFC90833}" type="presParOf" srcId="{DAD7AA4A-AFB5-43C8-B52F-B08E64CD98B9}" destId="{ECED67BC-E383-491C-BE5A-EB42C3F1BF4B}" srcOrd="1" destOrd="0" presId="urn:microsoft.com/office/officeart/2005/8/layout/hierarchy1"/>
    <dgm:cxn modelId="{821A4B85-ED93-4195-ACD4-0569A89E41E1}" type="presParOf" srcId="{01827FD5-81A2-428D-B499-E76148ED4017}" destId="{866BA389-F7D6-4EC4-A297-BEA2561701E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CB77A-1372-471A-8227-83B3B4F3FEE4}" type="doc">
      <dgm:prSet loTypeId="urn:microsoft.com/office/officeart/2005/8/layout/hierarchy3" loCatId="hierarchy" qsTypeId="urn:microsoft.com/office/officeart/2005/8/quickstyle/simple4" qsCatId="simple" csTypeId="urn:microsoft.com/office/officeart/2005/8/colors/colorful1" csCatId="colorful" phldr="1"/>
      <dgm:spPr/>
      <dgm:t>
        <a:bodyPr/>
        <a:lstStyle/>
        <a:p>
          <a:endParaRPr lang="en-US"/>
        </a:p>
      </dgm:t>
    </dgm:pt>
    <dgm:pt modelId="{BD89D5A5-5AF9-4EC1-81D3-B05E314CED0F}">
      <dgm:prSet/>
      <dgm:spPr/>
      <dgm:t>
        <a:bodyPr/>
        <a:lstStyle/>
        <a:p>
          <a:r>
            <a:rPr lang="pl-PL" b="0" i="0" dirty="0">
              <a:latin typeface="Century Gothic" panose="020B0502020202020204"/>
            </a:rPr>
            <a:t>Wizualne</a:t>
          </a:r>
          <a:endParaRPr lang="pl-PL" dirty="0"/>
        </a:p>
      </dgm:t>
    </dgm:pt>
    <dgm:pt modelId="{053C5D7F-037A-44C5-A3EB-AEBD8EC9451E}" type="parTrans" cxnId="{1AFBDB68-F0C8-4220-96F0-79C120783078}">
      <dgm:prSet/>
      <dgm:spPr/>
      <dgm:t>
        <a:bodyPr/>
        <a:lstStyle/>
        <a:p>
          <a:endParaRPr lang="en-US"/>
        </a:p>
      </dgm:t>
    </dgm:pt>
    <dgm:pt modelId="{173A9B8A-87DA-4FB9-9870-F97AC2667C25}" type="sibTrans" cxnId="{1AFBDB68-F0C8-4220-96F0-79C120783078}">
      <dgm:prSet/>
      <dgm:spPr/>
      <dgm:t>
        <a:bodyPr/>
        <a:lstStyle/>
        <a:p>
          <a:endParaRPr lang="en-US"/>
        </a:p>
      </dgm:t>
    </dgm:pt>
    <dgm:pt modelId="{1BFE0A45-4BB2-4349-920B-FBD19CC62E06}">
      <dgm:prSet/>
      <dgm:spPr/>
      <dgm:t>
        <a:bodyPr/>
        <a:lstStyle/>
        <a:p>
          <a:r>
            <a:rPr lang="pl-PL" b="0" i="0" dirty="0" err="1">
              <a:latin typeface="Century Gothic" panose="020B0502020202020204"/>
            </a:rPr>
            <a:t>Sygnaturalne</a:t>
          </a:r>
          <a:endParaRPr lang="pl-PL" dirty="0" err="1"/>
        </a:p>
      </dgm:t>
    </dgm:pt>
    <dgm:pt modelId="{7480D84B-5E4E-4710-B578-C5F515E1DAE7}" type="parTrans" cxnId="{651B17EA-522D-444A-BEBB-11525F05F5AE}">
      <dgm:prSet/>
      <dgm:spPr/>
      <dgm:t>
        <a:bodyPr/>
        <a:lstStyle/>
        <a:p>
          <a:endParaRPr lang="en-US"/>
        </a:p>
      </dgm:t>
    </dgm:pt>
    <dgm:pt modelId="{E920D284-0CB0-4A1E-9EDC-208D35109F97}" type="sibTrans" cxnId="{651B17EA-522D-444A-BEBB-11525F05F5AE}">
      <dgm:prSet/>
      <dgm:spPr/>
      <dgm:t>
        <a:bodyPr/>
        <a:lstStyle/>
        <a:p>
          <a:endParaRPr lang="en-US"/>
        </a:p>
      </dgm:t>
    </dgm:pt>
    <dgm:pt modelId="{01B41F2D-2557-4E2C-845C-CED2155A3AF3}">
      <dgm:prSet/>
      <dgm:spPr/>
      <dgm:t>
        <a:bodyPr/>
        <a:lstStyle/>
        <a:p>
          <a:r>
            <a:rPr lang="pl-PL" b="0" i="0" dirty="0">
              <a:latin typeface="Century Gothic" panose="020B0502020202020204"/>
            </a:rPr>
            <a:t>Statystyczne</a:t>
          </a:r>
          <a:endParaRPr lang="en-US" dirty="0"/>
        </a:p>
      </dgm:t>
    </dgm:pt>
    <dgm:pt modelId="{C575F6A1-C531-4A60-9596-0E2F5BD759F4}" type="parTrans" cxnId="{3024FCEE-32A2-486F-9FDC-5DF3278E33DE}">
      <dgm:prSet/>
      <dgm:spPr/>
      <dgm:t>
        <a:bodyPr/>
        <a:lstStyle/>
        <a:p>
          <a:endParaRPr lang="en-US"/>
        </a:p>
      </dgm:t>
    </dgm:pt>
    <dgm:pt modelId="{AA60ABB1-A3E6-436D-A802-1040839F4EBE}" type="sibTrans" cxnId="{3024FCEE-32A2-486F-9FDC-5DF3278E33DE}">
      <dgm:prSet/>
      <dgm:spPr/>
      <dgm:t>
        <a:bodyPr/>
        <a:lstStyle/>
        <a:p>
          <a:endParaRPr lang="en-US"/>
        </a:p>
      </dgm:t>
    </dgm:pt>
    <dgm:pt modelId="{0B42D721-20BE-4E45-8A9F-8A45D2677F04}" type="pres">
      <dgm:prSet presAssocID="{06CCB77A-1372-471A-8227-83B3B4F3FEE4}" presName="diagram" presStyleCnt="0">
        <dgm:presLayoutVars>
          <dgm:chPref val="1"/>
          <dgm:dir/>
          <dgm:animOne val="branch"/>
          <dgm:animLvl val="lvl"/>
          <dgm:resizeHandles/>
        </dgm:presLayoutVars>
      </dgm:prSet>
      <dgm:spPr/>
    </dgm:pt>
    <dgm:pt modelId="{82C03B59-AF89-42E9-A31E-15297A9FC8A7}" type="pres">
      <dgm:prSet presAssocID="{BD89D5A5-5AF9-4EC1-81D3-B05E314CED0F}" presName="root" presStyleCnt="0"/>
      <dgm:spPr/>
    </dgm:pt>
    <dgm:pt modelId="{60D00575-0FFA-4939-BB8E-49B7E91A5953}" type="pres">
      <dgm:prSet presAssocID="{BD89D5A5-5AF9-4EC1-81D3-B05E314CED0F}" presName="rootComposite" presStyleCnt="0"/>
      <dgm:spPr/>
    </dgm:pt>
    <dgm:pt modelId="{EBCE94A0-EF92-483C-9543-8EC31E5D5665}" type="pres">
      <dgm:prSet presAssocID="{BD89D5A5-5AF9-4EC1-81D3-B05E314CED0F}" presName="rootText" presStyleLbl="node1" presStyleIdx="0" presStyleCnt="3"/>
      <dgm:spPr/>
    </dgm:pt>
    <dgm:pt modelId="{578CD5D2-7FF6-4FC1-956F-4A3DC278374E}" type="pres">
      <dgm:prSet presAssocID="{BD89D5A5-5AF9-4EC1-81D3-B05E314CED0F}" presName="rootConnector" presStyleLbl="node1" presStyleIdx="0" presStyleCnt="3"/>
      <dgm:spPr/>
    </dgm:pt>
    <dgm:pt modelId="{D1B5A5A4-9FF2-4083-95BC-D933877F745A}" type="pres">
      <dgm:prSet presAssocID="{BD89D5A5-5AF9-4EC1-81D3-B05E314CED0F}" presName="childShape" presStyleCnt="0"/>
      <dgm:spPr/>
    </dgm:pt>
    <dgm:pt modelId="{BD8C7F6B-F124-43D8-BE9C-6B57BF2E68EE}" type="pres">
      <dgm:prSet presAssocID="{1BFE0A45-4BB2-4349-920B-FBD19CC62E06}" presName="root" presStyleCnt="0"/>
      <dgm:spPr/>
    </dgm:pt>
    <dgm:pt modelId="{94321E88-A602-4160-B5F3-670B638FDBFB}" type="pres">
      <dgm:prSet presAssocID="{1BFE0A45-4BB2-4349-920B-FBD19CC62E06}" presName="rootComposite" presStyleCnt="0"/>
      <dgm:spPr/>
    </dgm:pt>
    <dgm:pt modelId="{F7B09750-9FBF-44EF-A7DA-3693701E2904}" type="pres">
      <dgm:prSet presAssocID="{1BFE0A45-4BB2-4349-920B-FBD19CC62E06}" presName="rootText" presStyleLbl="node1" presStyleIdx="1" presStyleCnt="3"/>
      <dgm:spPr/>
    </dgm:pt>
    <dgm:pt modelId="{3B14F503-D603-4723-B913-D086DCC391B8}" type="pres">
      <dgm:prSet presAssocID="{1BFE0A45-4BB2-4349-920B-FBD19CC62E06}" presName="rootConnector" presStyleLbl="node1" presStyleIdx="1" presStyleCnt="3"/>
      <dgm:spPr/>
    </dgm:pt>
    <dgm:pt modelId="{7D807326-77B6-496C-A29D-87EE1EAE30D0}" type="pres">
      <dgm:prSet presAssocID="{1BFE0A45-4BB2-4349-920B-FBD19CC62E06}" presName="childShape" presStyleCnt="0"/>
      <dgm:spPr/>
    </dgm:pt>
    <dgm:pt modelId="{BBD101E8-A19F-4875-AFB0-B5FCB161B126}" type="pres">
      <dgm:prSet presAssocID="{01B41F2D-2557-4E2C-845C-CED2155A3AF3}" presName="root" presStyleCnt="0"/>
      <dgm:spPr/>
    </dgm:pt>
    <dgm:pt modelId="{CCF43D2A-11FA-4A6B-8366-3C2044BCBBE7}" type="pres">
      <dgm:prSet presAssocID="{01B41F2D-2557-4E2C-845C-CED2155A3AF3}" presName="rootComposite" presStyleCnt="0"/>
      <dgm:spPr/>
    </dgm:pt>
    <dgm:pt modelId="{EA997EA9-6E72-4F80-8B3E-3471AD27B8EF}" type="pres">
      <dgm:prSet presAssocID="{01B41F2D-2557-4E2C-845C-CED2155A3AF3}" presName="rootText" presStyleLbl="node1" presStyleIdx="2" presStyleCnt="3"/>
      <dgm:spPr/>
    </dgm:pt>
    <dgm:pt modelId="{FCB49017-D354-473B-B21F-FAF9E4A4D22B}" type="pres">
      <dgm:prSet presAssocID="{01B41F2D-2557-4E2C-845C-CED2155A3AF3}" presName="rootConnector" presStyleLbl="node1" presStyleIdx="2" presStyleCnt="3"/>
      <dgm:spPr/>
    </dgm:pt>
    <dgm:pt modelId="{7B645DB0-CF4F-4460-BD2A-E09BE71E05FA}" type="pres">
      <dgm:prSet presAssocID="{01B41F2D-2557-4E2C-845C-CED2155A3AF3}" presName="childShape" presStyleCnt="0"/>
      <dgm:spPr/>
    </dgm:pt>
  </dgm:ptLst>
  <dgm:cxnLst>
    <dgm:cxn modelId="{8763FF25-38D0-4179-97E5-7B2D06C7F91F}" type="presOf" srcId="{1BFE0A45-4BB2-4349-920B-FBD19CC62E06}" destId="{3B14F503-D603-4723-B913-D086DCC391B8}" srcOrd="1" destOrd="0" presId="urn:microsoft.com/office/officeart/2005/8/layout/hierarchy3"/>
    <dgm:cxn modelId="{5DE9213E-4C75-4FB5-BBFF-1D13B1124A7E}" type="presOf" srcId="{06CCB77A-1372-471A-8227-83B3B4F3FEE4}" destId="{0B42D721-20BE-4E45-8A9F-8A45D2677F04}" srcOrd="0" destOrd="0" presId="urn:microsoft.com/office/officeart/2005/8/layout/hierarchy3"/>
    <dgm:cxn modelId="{1AFBDB68-F0C8-4220-96F0-79C120783078}" srcId="{06CCB77A-1372-471A-8227-83B3B4F3FEE4}" destId="{BD89D5A5-5AF9-4EC1-81D3-B05E314CED0F}" srcOrd="0" destOrd="0" parTransId="{053C5D7F-037A-44C5-A3EB-AEBD8EC9451E}" sibTransId="{173A9B8A-87DA-4FB9-9870-F97AC2667C25}"/>
    <dgm:cxn modelId="{24701E4E-5708-43F9-B87B-A273060673CB}" type="presOf" srcId="{01B41F2D-2557-4E2C-845C-CED2155A3AF3}" destId="{FCB49017-D354-473B-B21F-FAF9E4A4D22B}" srcOrd="1" destOrd="0" presId="urn:microsoft.com/office/officeart/2005/8/layout/hierarchy3"/>
    <dgm:cxn modelId="{6AB9C697-3BB3-4295-A656-344BBA877029}" type="presOf" srcId="{01B41F2D-2557-4E2C-845C-CED2155A3AF3}" destId="{EA997EA9-6E72-4F80-8B3E-3471AD27B8EF}" srcOrd="0" destOrd="0" presId="urn:microsoft.com/office/officeart/2005/8/layout/hierarchy3"/>
    <dgm:cxn modelId="{B50DDA9D-26C1-4047-ACB8-4EB448221BE3}" type="presOf" srcId="{1BFE0A45-4BB2-4349-920B-FBD19CC62E06}" destId="{F7B09750-9FBF-44EF-A7DA-3693701E2904}" srcOrd="0" destOrd="0" presId="urn:microsoft.com/office/officeart/2005/8/layout/hierarchy3"/>
    <dgm:cxn modelId="{3CF12BA5-CDA9-422A-9938-FFEBF008A976}" type="presOf" srcId="{BD89D5A5-5AF9-4EC1-81D3-B05E314CED0F}" destId="{578CD5D2-7FF6-4FC1-956F-4A3DC278374E}" srcOrd="1" destOrd="0" presId="urn:microsoft.com/office/officeart/2005/8/layout/hierarchy3"/>
    <dgm:cxn modelId="{4555EBD1-26A1-4AA2-8989-DCD0A358B1B7}" type="presOf" srcId="{BD89D5A5-5AF9-4EC1-81D3-B05E314CED0F}" destId="{EBCE94A0-EF92-483C-9543-8EC31E5D5665}" srcOrd="0" destOrd="0" presId="urn:microsoft.com/office/officeart/2005/8/layout/hierarchy3"/>
    <dgm:cxn modelId="{651B17EA-522D-444A-BEBB-11525F05F5AE}" srcId="{06CCB77A-1372-471A-8227-83B3B4F3FEE4}" destId="{1BFE0A45-4BB2-4349-920B-FBD19CC62E06}" srcOrd="1" destOrd="0" parTransId="{7480D84B-5E4E-4710-B578-C5F515E1DAE7}" sibTransId="{E920D284-0CB0-4A1E-9EDC-208D35109F97}"/>
    <dgm:cxn modelId="{3024FCEE-32A2-486F-9FDC-5DF3278E33DE}" srcId="{06CCB77A-1372-471A-8227-83B3B4F3FEE4}" destId="{01B41F2D-2557-4E2C-845C-CED2155A3AF3}" srcOrd="2" destOrd="0" parTransId="{C575F6A1-C531-4A60-9596-0E2F5BD759F4}" sibTransId="{AA60ABB1-A3E6-436D-A802-1040839F4EBE}"/>
    <dgm:cxn modelId="{50D33033-5DCE-4BEC-887A-33D6EF8D87E1}" type="presParOf" srcId="{0B42D721-20BE-4E45-8A9F-8A45D2677F04}" destId="{82C03B59-AF89-42E9-A31E-15297A9FC8A7}" srcOrd="0" destOrd="0" presId="urn:microsoft.com/office/officeart/2005/8/layout/hierarchy3"/>
    <dgm:cxn modelId="{F91538D6-5F88-4F48-944E-8B7694A936B5}" type="presParOf" srcId="{82C03B59-AF89-42E9-A31E-15297A9FC8A7}" destId="{60D00575-0FFA-4939-BB8E-49B7E91A5953}" srcOrd="0" destOrd="0" presId="urn:microsoft.com/office/officeart/2005/8/layout/hierarchy3"/>
    <dgm:cxn modelId="{1C5ACF83-F241-4334-BE65-5EC6CA4F132B}" type="presParOf" srcId="{60D00575-0FFA-4939-BB8E-49B7E91A5953}" destId="{EBCE94A0-EF92-483C-9543-8EC31E5D5665}" srcOrd="0" destOrd="0" presId="urn:microsoft.com/office/officeart/2005/8/layout/hierarchy3"/>
    <dgm:cxn modelId="{CD71C384-0385-44CF-980A-38EA0D83675B}" type="presParOf" srcId="{60D00575-0FFA-4939-BB8E-49B7E91A5953}" destId="{578CD5D2-7FF6-4FC1-956F-4A3DC278374E}" srcOrd="1" destOrd="0" presId="urn:microsoft.com/office/officeart/2005/8/layout/hierarchy3"/>
    <dgm:cxn modelId="{7812079C-5ED2-4E10-8120-ACB49932D3DE}" type="presParOf" srcId="{82C03B59-AF89-42E9-A31E-15297A9FC8A7}" destId="{D1B5A5A4-9FF2-4083-95BC-D933877F745A}" srcOrd="1" destOrd="0" presId="urn:microsoft.com/office/officeart/2005/8/layout/hierarchy3"/>
    <dgm:cxn modelId="{B6F7EA72-B129-464B-9962-427CCB818081}" type="presParOf" srcId="{0B42D721-20BE-4E45-8A9F-8A45D2677F04}" destId="{BD8C7F6B-F124-43D8-BE9C-6B57BF2E68EE}" srcOrd="1" destOrd="0" presId="urn:microsoft.com/office/officeart/2005/8/layout/hierarchy3"/>
    <dgm:cxn modelId="{392A2E27-A5A6-4102-901F-52E51FB621DB}" type="presParOf" srcId="{BD8C7F6B-F124-43D8-BE9C-6B57BF2E68EE}" destId="{94321E88-A602-4160-B5F3-670B638FDBFB}" srcOrd="0" destOrd="0" presId="urn:microsoft.com/office/officeart/2005/8/layout/hierarchy3"/>
    <dgm:cxn modelId="{2588A8D8-33AB-4183-B910-AA625A859D1B}" type="presParOf" srcId="{94321E88-A602-4160-B5F3-670B638FDBFB}" destId="{F7B09750-9FBF-44EF-A7DA-3693701E2904}" srcOrd="0" destOrd="0" presId="urn:microsoft.com/office/officeart/2005/8/layout/hierarchy3"/>
    <dgm:cxn modelId="{35375B70-E3EC-41BA-9F01-5061C775AD91}" type="presParOf" srcId="{94321E88-A602-4160-B5F3-670B638FDBFB}" destId="{3B14F503-D603-4723-B913-D086DCC391B8}" srcOrd="1" destOrd="0" presId="urn:microsoft.com/office/officeart/2005/8/layout/hierarchy3"/>
    <dgm:cxn modelId="{FCA394F2-E6F3-4FE2-9939-A2A4B8217123}" type="presParOf" srcId="{BD8C7F6B-F124-43D8-BE9C-6B57BF2E68EE}" destId="{7D807326-77B6-496C-A29D-87EE1EAE30D0}" srcOrd="1" destOrd="0" presId="urn:microsoft.com/office/officeart/2005/8/layout/hierarchy3"/>
    <dgm:cxn modelId="{B16F27D1-3467-4F57-B66C-C33282B08F82}" type="presParOf" srcId="{0B42D721-20BE-4E45-8A9F-8A45D2677F04}" destId="{BBD101E8-A19F-4875-AFB0-B5FCB161B126}" srcOrd="2" destOrd="0" presId="urn:microsoft.com/office/officeart/2005/8/layout/hierarchy3"/>
    <dgm:cxn modelId="{3F1F74DE-9D1B-452F-BE1B-7C943F56755D}" type="presParOf" srcId="{BBD101E8-A19F-4875-AFB0-B5FCB161B126}" destId="{CCF43D2A-11FA-4A6B-8366-3C2044BCBBE7}" srcOrd="0" destOrd="0" presId="urn:microsoft.com/office/officeart/2005/8/layout/hierarchy3"/>
    <dgm:cxn modelId="{E7706B29-E410-4003-B555-B0FFA5AAD5D5}" type="presParOf" srcId="{CCF43D2A-11FA-4A6B-8366-3C2044BCBBE7}" destId="{EA997EA9-6E72-4F80-8B3E-3471AD27B8EF}" srcOrd="0" destOrd="0" presId="urn:microsoft.com/office/officeart/2005/8/layout/hierarchy3"/>
    <dgm:cxn modelId="{06A09E73-9F40-4BA6-A686-058F758E83AC}" type="presParOf" srcId="{CCF43D2A-11FA-4A6B-8366-3C2044BCBBE7}" destId="{FCB49017-D354-473B-B21F-FAF9E4A4D22B}" srcOrd="1" destOrd="0" presId="urn:microsoft.com/office/officeart/2005/8/layout/hierarchy3"/>
    <dgm:cxn modelId="{9D8FBA74-C8F4-4D0A-ADFD-B037B8FCF511}" type="presParOf" srcId="{BBD101E8-A19F-4875-AFB0-B5FCB161B126}" destId="{7B645DB0-CF4F-4460-BD2A-E09BE71E05F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D3EBB-5E2B-4C1F-95F6-621CA896257F}">
      <dsp:nvSpPr>
        <dsp:cNvPr id="0" name=""/>
        <dsp:cNvSpPr/>
      </dsp:nvSpPr>
      <dsp:spPr>
        <a:xfrm>
          <a:off x="0" y="115943"/>
          <a:ext cx="6391275" cy="24570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pl-PL" sz="3500" b="1" i="0" kern="1200" dirty="0"/>
            <a:t>Etymologia</a:t>
          </a:r>
          <a:r>
            <a:rPr lang="pl-PL" sz="3500" b="0" i="0" kern="1200" dirty="0">
              <a:latin typeface="Century Gothic" panose="020B0502020202020204"/>
            </a:rPr>
            <a:t>: </a:t>
          </a:r>
          <a:r>
            <a:rPr lang="pl-PL" sz="3500" b="0" i="0" kern="1200" dirty="0"/>
            <a:t>(gr. </a:t>
          </a:r>
          <a:r>
            <a:rPr lang="pl-PL" sz="3500" b="0" i="1" kern="1200" dirty="0" err="1"/>
            <a:t>στεγ</a:t>
          </a:r>
          <a:r>
            <a:rPr lang="pl-PL" sz="3500" b="0" i="1" kern="1200" dirty="0"/>
            <a:t>α</a:t>
          </a:r>
          <a:r>
            <a:rPr lang="pl-PL" sz="3500" b="0" i="1" kern="1200" dirty="0" err="1"/>
            <a:t>νός</a:t>
          </a:r>
          <a:r>
            <a:rPr lang="pl-PL" sz="3500" b="0" i="1" kern="1200" dirty="0"/>
            <a:t>, </a:t>
          </a:r>
          <a:r>
            <a:rPr lang="pl-PL" sz="3500" b="0" i="1" kern="1200" dirty="0" err="1"/>
            <a:t>steganos</a:t>
          </a:r>
          <a:r>
            <a:rPr lang="pl-PL" sz="3500" b="0" i="0" kern="1200" dirty="0"/>
            <a:t> "ukryty, chroniony" i </a:t>
          </a:r>
          <a:r>
            <a:rPr lang="pl-PL" sz="3500" b="0" i="1" kern="1200" dirty="0" err="1"/>
            <a:t>γράφειν</a:t>
          </a:r>
          <a:r>
            <a:rPr lang="pl-PL" sz="3500" b="0" i="1" kern="1200" dirty="0"/>
            <a:t>, </a:t>
          </a:r>
          <a:r>
            <a:rPr lang="pl-PL" sz="3500" b="0" i="1" kern="1200" dirty="0" err="1"/>
            <a:t>graphein</a:t>
          </a:r>
          <a:r>
            <a:rPr lang="pl-PL" sz="3500" b="0" i="0" kern="1200" dirty="0"/>
            <a:t> "pisać")</a:t>
          </a:r>
          <a:endParaRPr lang="en-US" sz="3500" b="0" i="0" kern="1200" dirty="0">
            <a:latin typeface="Century Gothic" panose="020B0502020202020204"/>
          </a:endParaRPr>
        </a:p>
      </dsp:txBody>
      <dsp:txXfrm>
        <a:off x="119941" y="235884"/>
        <a:ext cx="6151393" cy="2217118"/>
      </dsp:txXfrm>
    </dsp:sp>
    <dsp:sp modelId="{9D5E5D5F-60DE-44A9-9415-C34B80FE82DD}">
      <dsp:nvSpPr>
        <dsp:cNvPr id="0" name=""/>
        <dsp:cNvSpPr/>
      </dsp:nvSpPr>
      <dsp:spPr>
        <a:xfrm>
          <a:off x="0" y="2673743"/>
          <a:ext cx="6391275" cy="245700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pl-PL" sz="3500" b="1" i="0" kern="1200" dirty="0"/>
            <a:t>Znaczenie</a:t>
          </a:r>
          <a:r>
            <a:rPr lang="pl-PL" sz="3500" b="0" i="0" kern="1200" dirty="0"/>
            <a:t>: Nauka o komunikacji w taki sposób, by obecność komunikatu nie mogła zostać wykryta.</a:t>
          </a:r>
          <a:endParaRPr lang="en-US" sz="3500" kern="1200" dirty="0"/>
        </a:p>
      </dsp:txBody>
      <dsp:txXfrm>
        <a:off x="119941" y="2793684"/>
        <a:ext cx="6151393" cy="2217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30D46-9FDF-444D-8BED-78F9AE6DE033}">
      <dsp:nvSpPr>
        <dsp:cNvPr id="0" name=""/>
        <dsp:cNvSpPr/>
      </dsp:nvSpPr>
      <dsp:spPr>
        <a:xfrm>
          <a:off x="0" y="852586"/>
          <a:ext cx="6391275" cy="15740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CF4E2-919D-4330-BE19-1AEB8DAA9319}">
      <dsp:nvSpPr>
        <dsp:cNvPr id="0" name=""/>
        <dsp:cNvSpPr/>
      </dsp:nvSpPr>
      <dsp:spPr>
        <a:xfrm>
          <a:off x="476136" y="1206738"/>
          <a:ext cx="865703" cy="865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7FC413-120E-401B-88B3-2E2E24AE90D9}">
      <dsp:nvSpPr>
        <dsp:cNvPr id="0" name=""/>
        <dsp:cNvSpPr/>
      </dsp:nvSpPr>
      <dsp:spPr>
        <a:xfrm>
          <a:off x="1817977" y="852586"/>
          <a:ext cx="4573297" cy="157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82" tIns="166582" rIns="166582" bIns="166582" numCol="1" spcCol="1270" anchor="ctr" anchorCtr="0">
          <a:noAutofit/>
        </a:bodyPr>
        <a:lstStyle/>
        <a:p>
          <a:pPr marL="0" lvl="0" indent="0" algn="l" defTabSz="933450">
            <a:lnSpc>
              <a:spcPct val="90000"/>
            </a:lnSpc>
            <a:spcBef>
              <a:spcPct val="0"/>
            </a:spcBef>
            <a:spcAft>
              <a:spcPct val="35000"/>
            </a:spcAft>
            <a:buNone/>
          </a:pPr>
          <a:r>
            <a:rPr lang="pl-PL" sz="2100" b="0" i="0" kern="1200"/>
            <a:t>Celem kryptografii jest jawne umieszczenie wiadomości, ale ukrycie jej prawdziwej treści.</a:t>
          </a:r>
          <a:endParaRPr lang="en-US" sz="2100" kern="1200"/>
        </a:p>
      </dsp:txBody>
      <dsp:txXfrm>
        <a:off x="1817977" y="852586"/>
        <a:ext cx="4573297" cy="1574006"/>
      </dsp:txXfrm>
    </dsp:sp>
    <dsp:sp modelId="{F29E78AE-C471-4D69-8457-BFA4345D2CAA}">
      <dsp:nvSpPr>
        <dsp:cNvPr id="0" name=""/>
        <dsp:cNvSpPr/>
      </dsp:nvSpPr>
      <dsp:spPr>
        <a:xfrm>
          <a:off x="0" y="2820094"/>
          <a:ext cx="6391275" cy="15740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BC141-8A43-4086-A365-C5E4F4EB03A8}">
      <dsp:nvSpPr>
        <dsp:cNvPr id="0" name=""/>
        <dsp:cNvSpPr/>
      </dsp:nvSpPr>
      <dsp:spPr>
        <a:xfrm>
          <a:off x="476136" y="3174245"/>
          <a:ext cx="865703" cy="865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B7CB95-CAEC-4876-BA97-4FF15CD8A92E}">
      <dsp:nvSpPr>
        <dsp:cNvPr id="0" name=""/>
        <dsp:cNvSpPr/>
      </dsp:nvSpPr>
      <dsp:spPr>
        <a:xfrm>
          <a:off x="1817977" y="2820094"/>
          <a:ext cx="4573297" cy="157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82" tIns="166582" rIns="166582" bIns="166582" numCol="1" spcCol="1270" anchor="ctr" anchorCtr="0">
          <a:noAutofit/>
        </a:bodyPr>
        <a:lstStyle/>
        <a:p>
          <a:pPr marL="0" lvl="0" indent="0" algn="l" defTabSz="933450">
            <a:lnSpc>
              <a:spcPct val="90000"/>
            </a:lnSpc>
            <a:spcBef>
              <a:spcPct val="0"/>
            </a:spcBef>
            <a:spcAft>
              <a:spcPct val="35000"/>
            </a:spcAft>
            <a:buNone/>
          </a:pPr>
          <a:r>
            <a:rPr lang="pl-PL" sz="2100" b="0" i="0" kern="1200"/>
            <a:t>Celem steganografii jest ukrycie samej wiadomości, tak by niewłaściwe osoby nigdy nie dowiedziały się o jej istnieniu.</a:t>
          </a:r>
          <a:endParaRPr lang="en-US" sz="2100" kern="1200"/>
        </a:p>
      </dsp:txBody>
      <dsp:txXfrm>
        <a:off x="1817977" y="2820094"/>
        <a:ext cx="4573297" cy="1574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CC87D-DB94-44A0-AA07-154F618208ED}">
      <dsp:nvSpPr>
        <dsp:cNvPr id="0" name=""/>
        <dsp:cNvSpPr/>
      </dsp:nvSpPr>
      <dsp:spPr>
        <a:xfrm>
          <a:off x="0" y="601"/>
          <a:ext cx="6116795" cy="1407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4E20C-4D2F-4B2D-9282-D38578998F52}">
      <dsp:nvSpPr>
        <dsp:cNvPr id="0" name=""/>
        <dsp:cNvSpPr/>
      </dsp:nvSpPr>
      <dsp:spPr>
        <a:xfrm>
          <a:off x="425878" y="317371"/>
          <a:ext cx="774325" cy="774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CF8938-EBF0-45BA-8A87-3A18DE9068CD}">
      <dsp:nvSpPr>
        <dsp:cNvPr id="0" name=""/>
        <dsp:cNvSpPr/>
      </dsp:nvSpPr>
      <dsp:spPr>
        <a:xfrm>
          <a:off x="1626083" y="601"/>
          <a:ext cx="4490711" cy="140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99" tIns="148999" rIns="148999" bIns="148999" numCol="1" spcCol="1270" anchor="ctr" anchorCtr="0">
          <a:noAutofit/>
        </a:bodyPr>
        <a:lstStyle/>
        <a:p>
          <a:pPr marL="0" lvl="0" indent="0" algn="l" defTabSz="844550">
            <a:lnSpc>
              <a:spcPct val="90000"/>
            </a:lnSpc>
            <a:spcBef>
              <a:spcPct val="0"/>
            </a:spcBef>
            <a:spcAft>
              <a:spcPct val="35000"/>
            </a:spcAft>
            <a:buNone/>
          </a:pPr>
          <a:r>
            <a:rPr lang="pl-PL" sz="1900" b="0" i="0" kern="1200"/>
            <a:t>Techniki steganograficzne polegają zazwyczaj na ukryciu wiadomości wewnątrz innej wiadomości</a:t>
          </a:r>
          <a:endParaRPr lang="en-US" sz="1900" kern="1200"/>
        </a:p>
      </dsp:txBody>
      <dsp:txXfrm>
        <a:off x="1626083" y="601"/>
        <a:ext cx="4490711" cy="1407864"/>
      </dsp:txXfrm>
    </dsp:sp>
    <dsp:sp modelId="{9D43D995-8B9B-4517-962C-B9248EEE2CB2}">
      <dsp:nvSpPr>
        <dsp:cNvPr id="0" name=""/>
        <dsp:cNvSpPr/>
      </dsp:nvSpPr>
      <dsp:spPr>
        <a:xfrm>
          <a:off x="0" y="1760431"/>
          <a:ext cx="6116795" cy="1407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DB758-E6BB-4622-A8C6-5B6F08B5D104}">
      <dsp:nvSpPr>
        <dsp:cNvPr id="0" name=""/>
        <dsp:cNvSpPr/>
      </dsp:nvSpPr>
      <dsp:spPr>
        <a:xfrm>
          <a:off x="425878" y="2077201"/>
          <a:ext cx="774325" cy="774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83D381-58F2-44E5-B2AF-DCD3179537D0}">
      <dsp:nvSpPr>
        <dsp:cNvPr id="0" name=""/>
        <dsp:cNvSpPr/>
      </dsp:nvSpPr>
      <dsp:spPr>
        <a:xfrm>
          <a:off x="1626083" y="1760431"/>
          <a:ext cx="4490711" cy="140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99" tIns="148999" rIns="148999" bIns="148999" numCol="1" spcCol="1270" anchor="ctr" anchorCtr="0">
          <a:noAutofit/>
        </a:bodyPr>
        <a:lstStyle/>
        <a:p>
          <a:pPr marL="0" lvl="0" indent="0" algn="l" defTabSz="844550">
            <a:lnSpc>
              <a:spcPct val="90000"/>
            </a:lnSpc>
            <a:spcBef>
              <a:spcPct val="0"/>
            </a:spcBef>
            <a:spcAft>
              <a:spcPct val="35000"/>
            </a:spcAft>
            <a:buNone/>
          </a:pPr>
          <a:r>
            <a:rPr lang="pl-PL" sz="1900" b="0" i="0" kern="1200"/>
            <a:t>Informację, którą chcemy ukryć nazywamy tekstem ukrytym (hidden text)</a:t>
          </a:r>
          <a:endParaRPr lang="en-US" sz="1900" kern="1200"/>
        </a:p>
      </dsp:txBody>
      <dsp:txXfrm>
        <a:off x="1626083" y="1760431"/>
        <a:ext cx="4490711" cy="1407864"/>
      </dsp:txXfrm>
    </dsp:sp>
    <dsp:sp modelId="{7BFBA2BE-D963-455B-BFFF-63A048FD7201}">
      <dsp:nvSpPr>
        <dsp:cNvPr id="0" name=""/>
        <dsp:cNvSpPr/>
      </dsp:nvSpPr>
      <dsp:spPr>
        <a:xfrm>
          <a:off x="0" y="3520262"/>
          <a:ext cx="6116795" cy="1407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58E17-4C30-4AF1-BA04-F9E93A46CA01}">
      <dsp:nvSpPr>
        <dsp:cNvPr id="0" name=""/>
        <dsp:cNvSpPr/>
      </dsp:nvSpPr>
      <dsp:spPr>
        <a:xfrm>
          <a:off x="425878" y="3837031"/>
          <a:ext cx="774325" cy="7743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C7098F-3A2B-4A9A-9C2D-BFBE36700F0C}">
      <dsp:nvSpPr>
        <dsp:cNvPr id="0" name=""/>
        <dsp:cNvSpPr/>
      </dsp:nvSpPr>
      <dsp:spPr>
        <a:xfrm>
          <a:off x="1626083" y="3520262"/>
          <a:ext cx="4490711" cy="1407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99" tIns="148999" rIns="148999" bIns="148999" numCol="1" spcCol="1270" anchor="ctr" anchorCtr="0">
          <a:noAutofit/>
        </a:bodyPr>
        <a:lstStyle/>
        <a:p>
          <a:pPr marL="0" lvl="0" indent="0" algn="l" defTabSz="844550">
            <a:lnSpc>
              <a:spcPct val="90000"/>
            </a:lnSpc>
            <a:spcBef>
              <a:spcPct val="0"/>
            </a:spcBef>
            <a:spcAft>
              <a:spcPct val="35000"/>
            </a:spcAft>
            <a:buNone/>
          </a:pPr>
          <a:r>
            <a:rPr lang="pl-PL" sz="1900" b="0" i="0" kern="1200"/>
            <a:t>Nośnik tej informacji nazywamy tekstem jawnym (cover text)</a:t>
          </a:r>
          <a:endParaRPr lang="en-US" sz="1900" kern="1200"/>
        </a:p>
      </dsp:txBody>
      <dsp:txXfrm>
        <a:off x="1626083" y="3520262"/>
        <a:ext cx="4490711" cy="14078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28E11-F6DE-4A74-891F-870CDAD735E0}">
      <dsp:nvSpPr>
        <dsp:cNvPr id="0" name=""/>
        <dsp:cNvSpPr/>
      </dsp:nvSpPr>
      <dsp:spPr>
        <a:xfrm>
          <a:off x="1174"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CF7E687-5A91-4870-9BC9-49C4CB7986C5}">
      <dsp:nvSpPr>
        <dsp:cNvPr id="0" name=""/>
        <dsp:cNvSpPr/>
      </dsp:nvSpPr>
      <dsp:spPr>
        <a:xfrm>
          <a:off x="459414"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pl-PL" sz="4100" b="0" i="0" kern="1200"/>
            <a:t>Steganografia fizyczna</a:t>
          </a:r>
          <a:endParaRPr lang="en-US" sz="4100" kern="1200"/>
        </a:p>
      </dsp:txBody>
      <dsp:txXfrm>
        <a:off x="536117" y="696288"/>
        <a:ext cx="3970751" cy="2465433"/>
      </dsp:txXfrm>
    </dsp:sp>
    <dsp:sp modelId="{DACD9560-D5D8-4511-89D3-A4359E02CCBF}">
      <dsp:nvSpPr>
        <dsp:cNvPr id="0" name=""/>
        <dsp:cNvSpPr/>
      </dsp:nvSpPr>
      <dsp:spPr>
        <a:xfrm>
          <a:off x="5041811"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CED67BC-E383-491C-BE5A-EB42C3F1BF4B}">
      <dsp:nvSpPr>
        <dsp:cNvPr id="0" name=""/>
        <dsp:cNvSpPr/>
      </dsp:nvSpPr>
      <dsp:spPr>
        <a:xfrm>
          <a:off x="5500051"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pl-PL" sz="4100" b="0" i="0" kern="1200"/>
            <a:t>Steganografia cyfrowa</a:t>
          </a:r>
          <a:endParaRPr lang="en-US" sz="4100" kern="1200"/>
        </a:p>
      </dsp:txBody>
      <dsp:txXfrm>
        <a:off x="5576754" y="696288"/>
        <a:ext cx="3970751" cy="2465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E94A0-EF92-483C-9543-8EC31E5D5665}">
      <dsp:nvSpPr>
        <dsp:cNvPr id="0" name=""/>
        <dsp:cNvSpPr/>
      </dsp:nvSpPr>
      <dsp:spPr>
        <a:xfrm>
          <a:off x="1174" y="1023981"/>
          <a:ext cx="2749438" cy="1374719"/>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b="0" i="0" kern="1200" dirty="0">
              <a:latin typeface="Century Gothic" panose="020B0502020202020204"/>
            </a:rPr>
            <a:t>Wizualne</a:t>
          </a:r>
          <a:endParaRPr lang="pl-PL" sz="3100" kern="1200" dirty="0"/>
        </a:p>
      </dsp:txBody>
      <dsp:txXfrm>
        <a:off x="41438" y="1064245"/>
        <a:ext cx="2668910" cy="1294191"/>
      </dsp:txXfrm>
    </dsp:sp>
    <dsp:sp modelId="{F7B09750-9FBF-44EF-A7DA-3693701E2904}">
      <dsp:nvSpPr>
        <dsp:cNvPr id="0" name=""/>
        <dsp:cNvSpPr/>
      </dsp:nvSpPr>
      <dsp:spPr>
        <a:xfrm>
          <a:off x="3437972" y="1023981"/>
          <a:ext cx="2749438" cy="137471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b="0" i="0" kern="1200" dirty="0" err="1">
              <a:latin typeface="Century Gothic" panose="020B0502020202020204"/>
            </a:rPr>
            <a:t>Sygnaturalne</a:t>
          </a:r>
          <a:endParaRPr lang="pl-PL" sz="3100" kern="1200" dirty="0" err="1"/>
        </a:p>
      </dsp:txBody>
      <dsp:txXfrm>
        <a:off x="3478236" y="1064245"/>
        <a:ext cx="2668910" cy="1294191"/>
      </dsp:txXfrm>
    </dsp:sp>
    <dsp:sp modelId="{EA997EA9-6E72-4F80-8B3E-3471AD27B8EF}">
      <dsp:nvSpPr>
        <dsp:cNvPr id="0" name=""/>
        <dsp:cNvSpPr/>
      </dsp:nvSpPr>
      <dsp:spPr>
        <a:xfrm>
          <a:off x="6874770" y="1023981"/>
          <a:ext cx="2749438" cy="1374719"/>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b="0" i="0" kern="1200" dirty="0">
              <a:latin typeface="Century Gothic" panose="020B0502020202020204"/>
            </a:rPr>
            <a:t>Statystyczne</a:t>
          </a:r>
          <a:endParaRPr lang="en-US" sz="3100" kern="1200" dirty="0"/>
        </a:p>
      </dsp:txBody>
      <dsp:txXfrm>
        <a:off x="6915034" y="1064245"/>
        <a:ext cx="2668910" cy="12941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1/20/2022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56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1/20/2022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756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dirty="0"/>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5494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dirty="0"/>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3733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6836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1/20/2022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7923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1/20/2022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9544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dirty="0"/>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2208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8662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9C9CA7B-DFD4-44B5-8C60-D14B8CD1FB59}"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557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1/20/2022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15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BDB8791-F1B0-41E7-B7FD-A781E65C4266}" type="datetimeFigureOut">
              <a:rPr lang="en-US" dirty="0"/>
              <a:t>1/20/2022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396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DD63B2-E120-4ED8-B27B-C685F510A5FE}" type="datetimeFigureOut">
              <a:rPr lang="en-US" dirty="0"/>
              <a:t>1/20/2022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270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1/20/2022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287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1/20/2022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880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1/20/2022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43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1/20/2022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98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1/20/2022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0019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mYX4z1W13sM?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t6LkvU0kBZM?start=197&amp;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pmOvGAVQVyw?start=130&amp;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oundcloud.com/sumit-kumar-arora/song?utm_source=clipboard&amp;utm_medium=text&amp;utm_campaign=social_sharing"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soundcloud.com/sumit-kumar-arora/song-embedded?utm_source=clipboard&amp;utm_medium=text&amp;utm_campaign=social_sharing"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oundcloud.com/sumit-kumar-arora/secret-extracted?utm_source=clipboard&amp;utm_medium=text&amp;utm_campaign=social_sharing" TargetMode="External"/><Relationship Id="rId2" Type="http://schemas.openxmlformats.org/officeDocument/2006/relationships/hyperlink" Target="https://soundcloud.com/sumit-kumar-arora/secret?utm_source=clipboard&amp;utm_medium=text&amp;utm_campaign=social_shar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ctrTitle"/>
          </p:nvPr>
        </p:nvSpPr>
        <p:spPr>
          <a:xfrm>
            <a:off x="1683171" y="1143000"/>
            <a:ext cx="8825658" cy="3389217"/>
          </a:xfrm>
        </p:spPr>
        <p:txBody>
          <a:bodyPr anchor="ctr">
            <a:normAutofit/>
          </a:bodyPr>
          <a:lstStyle/>
          <a:p>
            <a:pPr algn="ctr"/>
            <a:r>
              <a:rPr lang="pl-PL" sz="6600">
                <a:solidFill>
                  <a:srgbClr val="FFFFFF"/>
                </a:solidFill>
                <a:cs typeface="Calibri Light"/>
              </a:rPr>
              <a:t>Wstęp do steganografii</a:t>
            </a:r>
            <a:endParaRPr lang="pl-PL" sz="6600">
              <a:solidFill>
                <a:srgbClr val="FFFFFF"/>
              </a:solidFill>
            </a:endParaRPr>
          </a:p>
        </p:txBody>
      </p:sp>
      <p:sp>
        <p:nvSpPr>
          <p:cNvPr id="3" name="Podtytuł 2"/>
          <p:cNvSpPr>
            <a:spLocks noGrp="1"/>
          </p:cNvSpPr>
          <p:nvPr>
            <p:ph type="subTitle" idx="1"/>
          </p:nvPr>
        </p:nvSpPr>
        <p:spPr>
          <a:xfrm>
            <a:off x="1683171" y="5240851"/>
            <a:ext cx="8825658" cy="828932"/>
          </a:xfrm>
        </p:spPr>
        <p:txBody>
          <a:bodyPr vert="horz" lIns="91440" tIns="45720" rIns="91440" bIns="45720" rtlCol="0">
            <a:normAutofit/>
          </a:bodyPr>
          <a:lstStyle/>
          <a:p>
            <a:pPr algn="ctr"/>
            <a:r>
              <a:rPr lang="pl-PL" sz="2400">
                <a:solidFill>
                  <a:schemeClr val="tx2"/>
                </a:solidFill>
                <a:cs typeface="Calibri"/>
              </a:rPr>
              <a:t>Wojciech Adamiec</a:t>
            </a:r>
            <a:endParaRPr lang="pl-PL" sz="2400">
              <a:solidFill>
                <a:schemeClr val="tx2"/>
              </a:solidFill>
            </a:endParaRPr>
          </a:p>
        </p:txBody>
      </p:sp>
    </p:spTree>
    <p:extLst>
      <p:ext uri="{BB962C8B-B14F-4D97-AF65-F5344CB8AC3E}">
        <p14:creationId xmlns:p14="http://schemas.microsoft.com/office/powerpoint/2010/main" val="65031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561110" y="973668"/>
            <a:ext cx="4177867" cy="1391692"/>
          </a:xfrm>
        </p:spPr>
        <p:txBody>
          <a:bodyPr>
            <a:normAutofit/>
          </a:bodyPr>
          <a:lstStyle/>
          <a:p>
            <a:r>
              <a:rPr lang="pl-PL">
                <a:solidFill>
                  <a:schemeClr val="tx2"/>
                </a:solidFill>
              </a:rPr>
              <a:t>Atrament sympatyczny</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561110" y="2603500"/>
            <a:ext cx="4072673" cy="3416300"/>
          </a:xfrm>
        </p:spPr>
        <p:txBody>
          <a:bodyPr vert="horz" lIns="91440" tIns="45720" rIns="91440" bIns="45720" rtlCol="0" anchor="t">
            <a:normAutofit/>
          </a:bodyPr>
          <a:lstStyle/>
          <a:p>
            <a:r>
              <a:rPr lang="pl-PL" dirty="0">
                <a:ea typeface="+mn-lt"/>
                <a:cs typeface="+mn-lt"/>
              </a:rPr>
              <a:t>Dzisiaj najczęściej stosuje się markery UV</a:t>
            </a:r>
          </a:p>
          <a:p>
            <a:r>
              <a:rPr lang="pl-PL" dirty="0"/>
              <a:t>Służy do zapobiegania przestępczości</a:t>
            </a:r>
          </a:p>
        </p:txBody>
      </p:sp>
      <p:pic>
        <p:nvPicPr>
          <p:cNvPr id="5" name="Obraz 5" descr="Obraz zawierający osoba, wewnątrz, ciemny&#10;&#10;Opis wygenerowany automatycznie">
            <a:extLst>
              <a:ext uri="{FF2B5EF4-FFF2-40B4-BE49-F238E27FC236}">
                <a16:creationId xmlns:a16="http://schemas.microsoft.com/office/drawing/2014/main" id="{4465F6EC-FA4F-4327-9C16-E41E0D3BD0F5}"/>
              </a:ext>
            </a:extLst>
          </p:cNvPr>
          <p:cNvPicPr>
            <a:picLocks noChangeAspect="1"/>
          </p:cNvPicPr>
          <p:nvPr/>
        </p:nvPicPr>
        <p:blipFill rotWithShape="1">
          <a:blip r:embed="rId2"/>
          <a:srcRect t="3742" r="1" b="6143"/>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133833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Mikrokropki</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pl-PL" sz="1600">
                <a:ea typeface="+mn-lt"/>
                <a:cs typeface="+mn-lt"/>
              </a:rPr>
              <a:t>Technika polegająca na znacznej redukcji fizycznego rozmiaru wiadomości</a:t>
            </a:r>
          </a:p>
          <a:p>
            <a:r>
              <a:rPr lang="pl-PL" sz="1600"/>
              <a:t>Nazwa związana jest z historią: pierwotnie skompresowane wiadomości były rozmiaru kropki typograficznej</a:t>
            </a:r>
          </a:p>
        </p:txBody>
      </p:sp>
      <p:pic>
        <p:nvPicPr>
          <p:cNvPr id="5" name="Obraz 5" descr="Obraz zawierający tekst&#10;&#10;Opis wygenerowany automatycznie">
            <a:extLst>
              <a:ext uri="{FF2B5EF4-FFF2-40B4-BE49-F238E27FC236}">
                <a16:creationId xmlns:a16="http://schemas.microsoft.com/office/drawing/2014/main" id="{1B34A5C3-D7CA-4DAD-ABA7-F144B0432B88}"/>
              </a:ext>
            </a:extLst>
          </p:cNvPr>
          <p:cNvPicPr>
            <a:picLocks noChangeAspect="1"/>
          </p:cNvPicPr>
          <p:nvPr/>
        </p:nvPicPr>
        <p:blipFill rotWithShape="1">
          <a:blip r:embed="rId2"/>
          <a:srcRect t="18851" b="14526"/>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50638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a:solidFill>
                  <a:srgbClr val="EBEBEB"/>
                </a:solidFill>
              </a:rPr>
              <a:t>Mikrokropki</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4" y="2603500"/>
            <a:ext cx="5102957" cy="3416300"/>
          </a:xfrm>
        </p:spPr>
        <p:txBody>
          <a:bodyPr vert="horz" lIns="91440" tIns="45720" rIns="91440" bIns="45720" rtlCol="0" anchor="ctr">
            <a:normAutofit/>
          </a:bodyPr>
          <a:lstStyle/>
          <a:p>
            <a:r>
              <a:rPr lang="pl-PL" dirty="0">
                <a:ea typeface="+mn-lt"/>
                <a:cs typeface="+mn-lt"/>
              </a:rPr>
              <a:t>Pomysł pojawił się w czasie wojny francusko-pruskiej (1870)</a:t>
            </a:r>
            <a:endParaRPr lang="pl-PL" dirty="0"/>
          </a:p>
          <a:p>
            <a:r>
              <a:rPr lang="pl-PL" dirty="0"/>
              <a:t>Chodziło o skompresowanie wiadomości, tak aby gołąb pocztowy był w stanie przenieść dużą ilość informacji</a:t>
            </a:r>
          </a:p>
        </p:txBody>
      </p:sp>
      <p:pic>
        <p:nvPicPr>
          <p:cNvPr id="4" name="Obraz 5" descr="Obraz zawierający wyroby metalowe, sprzęt&#10;&#10;Opis wygenerowany automatycznie">
            <a:extLst>
              <a:ext uri="{FF2B5EF4-FFF2-40B4-BE49-F238E27FC236}">
                <a16:creationId xmlns:a16="http://schemas.microsoft.com/office/drawing/2014/main" id="{F0895F43-EE01-4936-8894-3A0CF3B8566A}"/>
              </a:ext>
            </a:extLst>
          </p:cNvPr>
          <p:cNvPicPr>
            <a:picLocks noChangeAspect="1"/>
          </p:cNvPicPr>
          <p:nvPr/>
        </p:nvPicPr>
        <p:blipFill>
          <a:blip r:embed="rId2"/>
          <a:stretch>
            <a:fillRect/>
          </a:stretch>
        </p:blipFill>
        <p:spPr>
          <a:xfrm>
            <a:off x="7081119" y="2703194"/>
            <a:ext cx="4082130" cy="373459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1181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a:t>Mikrokropki</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pl-PL" sz="1600" dirty="0">
                <a:ea typeface="+mn-lt"/>
                <a:cs typeface="+mn-lt"/>
              </a:rPr>
              <a:t>Używane do dzisiaj, głównie do znakowania części samochodowych</a:t>
            </a:r>
          </a:p>
          <a:p>
            <a:r>
              <a:rPr lang="pl-PL" sz="1600" dirty="0">
                <a:ea typeface="+mn-lt"/>
                <a:cs typeface="+mn-lt"/>
              </a:rPr>
              <a:t>Obowiązkowe w niektórych krajach (np. RPA)</a:t>
            </a:r>
            <a:endParaRPr lang="pl-PL" sz="1600" dirty="0"/>
          </a:p>
        </p:txBody>
      </p:sp>
      <p:pic>
        <p:nvPicPr>
          <p:cNvPr id="5" name="Obraz 5" descr="Obraz zawierający tekst&#10;&#10;Opis wygenerowany automatycznie">
            <a:extLst>
              <a:ext uri="{FF2B5EF4-FFF2-40B4-BE49-F238E27FC236}">
                <a16:creationId xmlns:a16="http://schemas.microsoft.com/office/drawing/2014/main" id="{DD7E1807-AEB0-4769-B06F-2AA0A597D7D3}"/>
              </a:ext>
            </a:extLst>
          </p:cNvPr>
          <p:cNvPicPr>
            <a:picLocks noChangeAspect="1"/>
          </p:cNvPicPr>
          <p:nvPr/>
        </p:nvPicPr>
        <p:blipFill rotWithShape="1">
          <a:blip r:embed="rId2"/>
          <a:srcRect t="25751" r="-1" b="24262"/>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535536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Multimedia online 6" title="Microdot your belongings | Recoveri">
            <a:hlinkClick r:id="" action="ppaction://media"/>
            <a:extLst>
              <a:ext uri="{FF2B5EF4-FFF2-40B4-BE49-F238E27FC236}">
                <a16:creationId xmlns:a16="http://schemas.microsoft.com/office/drawing/2014/main" id="{2D6DBE50-C12E-4CAA-B589-2F649FE5EEE6}"/>
              </a:ext>
            </a:extLst>
          </p:cNvPr>
          <p:cNvPicPr>
            <a:picLocks noRot="1" noChangeAspect="1"/>
          </p:cNvPicPr>
          <p:nvPr>
            <a:videoFile r:link="rId1"/>
          </p:nvPr>
        </p:nvPicPr>
        <p:blipFill>
          <a:blip r:embed="rId3"/>
          <a:stretch>
            <a:fillRect/>
          </a:stretch>
        </p:blipFill>
        <p:spPr>
          <a:xfrm>
            <a:off x="-6524" y="2132"/>
            <a:ext cx="12213608" cy="686115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663293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Multimedia online 1" title="How to Make a Microdot: Vintage Spy Photography">
            <a:hlinkClick r:id="" action="ppaction://media"/>
            <a:extLst>
              <a:ext uri="{FF2B5EF4-FFF2-40B4-BE49-F238E27FC236}">
                <a16:creationId xmlns:a16="http://schemas.microsoft.com/office/drawing/2014/main" id="{2732AC8C-FB45-4F77-B8D5-78B964DFDA76}"/>
              </a:ext>
            </a:extLst>
          </p:cNvPr>
          <p:cNvPicPr>
            <a:picLocks noRot="1" noChangeAspect="1"/>
          </p:cNvPicPr>
          <p:nvPr>
            <a:videoFile r:link="rId1"/>
          </p:nvPr>
        </p:nvPicPr>
        <p:blipFill>
          <a:blip r:embed="rId3"/>
          <a:stretch>
            <a:fillRect/>
          </a:stretch>
        </p:blipFill>
        <p:spPr>
          <a:xfrm>
            <a:off x="-17396" y="-2522"/>
            <a:ext cx="12195478" cy="6894358"/>
          </a:xfrm>
          <a:prstGeom prst="rect">
            <a:avLst/>
          </a:prstGeom>
        </p:spPr>
      </p:pic>
    </p:spTree>
    <p:extLst>
      <p:ext uri="{BB962C8B-B14F-4D97-AF65-F5344CB8AC3E}">
        <p14:creationId xmlns:p14="http://schemas.microsoft.com/office/powerpoint/2010/main" val="265720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Obraz 6" descr="Obraz zawierający stół&#10;&#10;Opis wygenerowany automatycznie">
            <a:extLst>
              <a:ext uri="{FF2B5EF4-FFF2-40B4-BE49-F238E27FC236}">
                <a16:creationId xmlns:a16="http://schemas.microsoft.com/office/drawing/2014/main" id="{188DE1D3-C5C9-4C2B-A89C-445AFA96F188}"/>
              </a:ext>
            </a:extLst>
          </p:cNvPr>
          <p:cNvPicPr>
            <a:picLocks noChangeAspect="1"/>
          </p:cNvPicPr>
          <p:nvPr/>
        </p:nvPicPr>
        <p:blipFill>
          <a:blip r:embed="rId2"/>
          <a:stretch>
            <a:fillRect/>
          </a:stretch>
        </p:blipFill>
        <p:spPr>
          <a:xfrm>
            <a:off x="1707981" y="804230"/>
            <a:ext cx="8735510" cy="5253832"/>
          </a:xfrm>
          <a:prstGeom prst="rect">
            <a:avLst/>
          </a:prstGeom>
        </p:spPr>
      </p:pic>
    </p:spTree>
    <p:extLst>
      <p:ext uri="{BB962C8B-B14F-4D97-AF65-F5344CB8AC3E}">
        <p14:creationId xmlns:p14="http://schemas.microsoft.com/office/powerpoint/2010/main" val="21414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Obraz 2" descr="Obraz zawierający tekst, drzewo, niebo, zewnętrzne&#10;&#10;Opis wygenerowany automatycznie">
            <a:extLst>
              <a:ext uri="{FF2B5EF4-FFF2-40B4-BE49-F238E27FC236}">
                <a16:creationId xmlns:a16="http://schemas.microsoft.com/office/drawing/2014/main" id="{C31B20AD-ECAF-42B6-B58A-2076A234A6DD}"/>
              </a:ext>
            </a:extLst>
          </p:cNvPr>
          <p:cNvPicPr>
            <a:picLocks noChangeAspect="1"/>
          </p:cNvPicPr>
          <p:nvPr/>
        </p:nvPicPr>
        <p:blipFill>
          <a:blip r:embed="rId2"/>
          <a:stretch>
            <a:fillRect/>
          </a:stretch>
        </p:blipFill>
        <p:spPr>
          <a:xfrm>
            <a:off x="643003" y="-3167"/>
            <a:ext cx="10999937" cy="6864332"/>
          </a:xfrm>
          <a:prstGeom prst="rect">
            <a:avLst/>
          </a:prstGeom>
        </p:spPr>
      </p:pic>
    </p:spTree>
    <p:extLst>
      <p:ext uri="{BB962C8B-B14F-4D97-AF65-F5344CB8AC3E}">
        <p14:creationId xmlns:p14="http://schemas.microsoft.com/office/powerpoint/2010/main" val="2728961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Obraz 3" descr="Obraz zawierający tekst, drzewo, zewnętrzne&#10;&#10;Opis wygenerowany automatycznie">
            <a:extLst>
              <a:ext uri="{FF2B5EF4-FFF2-40B4-BE49-F238E27FC236}">
                <a16:creationId xmlns:a16="http://schemas.microsoft.com/office/drawing/2014/main" id="{6D488984-5724-4058-A3C6-EAD2553B5F62}"/>
              </a:ext>
            </a:extLst>
          </p:cNvPr>
          <p:cNvPicPr>
            <a:picLocks noChangeAspect="1"/>
          </p:cNvPicPr>
          <p:nvPr/>
        </p:nvPicPr>
        <p:blipFill>
          <a:blip r:embed="rId2"/>
          <a:stretch>
            <a:fillRect/>
          </a:stretch>
        </p:blipFill>
        <p:spPr>
          <a:xfrm>
            <a:off x="-4175" y="567985"/>
            <a:ext cx="12200348" cy="6285704"/>
          </a:xfrm>
          <a:prstGeom prst="rect">
            <a:avLst/>
          </a:prstGeom>
        </p:spPr>
      </p:pic>
    </p:spTree>
    <p:extLst>
      <p:ext uri="{BB962C8B-B14F-4D97-AF65-F5344CB8AC3E}">
        <p14:creationId xmlns:p14="http://schemas.microsoft.com/office/powerpoint/2010/main" val="208302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4D39DD-2F14-47CA-B4D7-3FCBA5D23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6A413FA1-397F-46E2-A861-9BA093EFA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raz 3" descr="Obraz zawierający drzewo, niebo, zewnętrzne, roślina&#10;&#10;Opis wygenerowany automatycznie">
            <a:extLst>
              <a:ext uri="{FF2B5EF4-FFF2-40B4-BE49-F238E27FC236}">
                <a16:creationId xmlns:a16="http://schemas.microsoft.com/office/drawing/2014/main" id="{CCD31DD5-042B-4DAF-910F-0BFC6A7F5691}"/>
              </a:ext>
            </a:extLst>
          </p:cNvPr>
          <p:cNvPicPr>
            <a:picLocks noChangeAspect="1"/>
          </p:cNvPicPr>
          <p:nvPr/>
        </p:nvPicPr>
        <p:blipFill rotWithShape="1">
          <a:blip r:embed="rId2"/>
          <a:srcRect l="3571" r="-1" b="-1"/>
          <a:stretch/>
        </p:blipFill>
        <p:spPr>
          <a:xfrm>
            <a:off x="643467" y="643467"/>
            <a:ext cx="5372100" cy="5571066"/>
          </a:xfrm>
          <a:prstGeom prst="rect">
            <a:avLst/>
          </a:prstGeom>
        </p:spPr>
      </p:pic>
      <p:pic>
        <p:nvPicPr>
          <p:cNvPr id="4" name="Obraz 4" descr="Obraz zawierający kot, wewnątrz, kot domowy, leżące&#10;&#10;Opis wygenerowany automatycznie">
            <a:extLst>
              <a:ext uri="{FF2B5EF4-FFF2-40B4-BE49-F238E27FC236}">
                <a16:creationId xmlns:a16="http://schemas.microsoft.com/office/drawing/2014/main" id="{69E44116-48C1-4B16-8B85-33C865C32EC5}"/>
              </a:ext>
            </a:extLst>
          </p:cNvPr>
          <p:cNvPicPr>
            <a:picLocks noChangeAspect="1"/>
          </p:cNvPicPr>
          <p:nvPr/>
        </p:nvPicPr>
        <p:blipFill rotWithShape="1">
          <a:blip r:embed="rId3"/>
          <a:srcRect r="3570" b="-1"/>
          <a:stretch/>
        </p:blipFill>
        <p:spPr>
          <a:xfrm>
            <a:off x="6176434" y="643467"/>
            <a:ext cx="5372098" cy="5571066"/>
          </a:xfrm>
          <a:prstGeom prst="rect">
            <a:avLst/>
          </a:prstGeom>
        </p:spPr>
      </p:pic>
      <p:sp>
        <p:nvSpPr>
          <p:cNvPr id="64" name="Rectangle 63">
            <a:extLst>
              <a:ext uri="{FF2B5EF4-FFF2-40B4-BE49-F238E27FC236}">
                <a16:creationId xmlns:a16="http://schemas.microsoft.com/office/drawing/2014/main" id="{884B308B-0C51-4BF8-8534-E8A749AC9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5827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ytuł 1">
            <a:extLst>
              <a:ext uri="{FF2B5EF4-FFF2-40B4-BE49-F238E27FC236}">
                <a16:creationId xmlns:a16="http://schemas.microsoft.com/office/drawing/2014/main" id="{2886597F-6F28-4AF8-9F3E-6113D683B1C2}"/>
              </a:ext>
            </a:extLst>
          </p:cNvPr>
          <p:cNvSpPr>
            <a:spLocks noGrp="1"/>
          </p:cNvSpPr>
          <p:nvPr>
            <p:ph type="title"/>
          </p:nvPr>
        </p:nvSpPr>
        <p:spPr>
          <a:xfrm>
            <a:off x="1154955" y="973667"/>
            <a:ext cx="3370182" cy="4833745"/>
          </a:xfrm>
        </p:spPr>
        <p:txBody>
          <a:bodyPr>
            <a:normAutofit/>
          </a:bodyPr>
          <a:lstStyle/>
          <a:p>
            <a:r>
              <a:rPr lang="pl-PL" sz="3200" dirty="0">
                <a:solidFill>
                  <a:srgbClr val="EBEBEB"/>
                </a:solidFill>
                <a:cs typeface="Calibri Light"/>
              </a:rPr>
              <a:t>Czym jest </a:t>
            </a:r>
            <a:r>
              <a:rPr lang="pl-PL" sz="3200" dirty="0" err="1">
                <a:solidFill>
                  <a:srgbClr val="EBEBEB"/>
                </a:solidFill>
                <a:cs typeface="Calibri Light"/>
              </a:rPr>
              <a:t>steganografia</a:t>
            </a:r>
            <a:r>
              <a:rPr lang="pl-PL" sz="3200" dirty="0">
                <a:solidFill>
                  <a:srgbClr val="EBEBEB"/>
                </a:solidFill>
                <a:cs typeface="Calibri Light"/>
              </a:rPr>
              <a:t>?</a:t>
            </a:r>
            <a:endParaRPr lang="pl-PL" sz="3200" dirty="0">
              <a:solidFill>
                <a:srgbClr val="EBEBEB"/>
              </a:solidFill>
            </a:endParaRPr>
          </a:p>
        </p:txBody>
      </p:sp>
      <p:sp>
        <p:nvSpPr>
          <p:cNvPr id="31" name="Rectangle 3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Symbol zastępczy zawartości 2">
            <a:extLst>
              <a:ext uri="{FF2B5EF4-FFF2-40B4-BE49-F238E27FC236}">
                <a16:creationId xmlns:a16="http://schemas.microsoft.com/office/drawing/2014/main" id="{9C3211DA-8F8E-4116-9463-0B030D18A42C}"/>
              </a:ext>
            </a:extLst>
          </p:cNvPr>
          <p:cNvGraphicFramePr>
            <a:graphicFrameLocks noGrp="1"/>
          </p:cNvGraphicFramePr>
          <p:nvPr>
            <p:ph idx="1"/>
            <p:extLst>
              <p:ext uri="{D42A27DB-BD31-4B8C-83A1-F6EECF244321}">
                <p14:modId xmlns:p14="http://schemas.microsoft.com/office/powerpoint/2010/main" val="330000212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2854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fontScale="90000"/>
          </a:bodyPr>
          <a:lstStyle/>
          <a:p>
            <a:r>
              <a:rPr lang="pl-PL" dirty="0"/>
              <a:t>Modyfikacja najmniej znaczącego bitu</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5" y="2603500"/>
            <a:ext cx="9942396" cy="3416300"/>
          </a:xfrm>
        </p:spPr>
        <p:txBody>
          <a:bodyPr vert="horz" lIns="91440" tIns="45720" rIns="91440" bIns="45720" rtlCol="0" anchor="ctr">
            <a:normAutofit/>
          </a:bodyPr>
          <a:lstStyle/>
          <a:p>
            <a:r>
              <a:rPr lang="pl-PL" sz="1600" dirty="0">
                <a:ea typeface="+mn-lt"/>
                <a:cs typeface="+mn-lt"/>
              </a:rPr>
              <a:t>Prosta technika</a:t>
            </a:r>
            <a:endParaRPr lang="pl-PL" dirty="0"/>
          </a:p>
          <a:p>
            <a:r>
              <a:rPr lang="pl-PL" sz="1600" dirty="0">
                <a:ea typeface="+mn-lt"/>
                <a:cs typeface="+mn-lt"/>
              </a:rPr>
              <a:t>Stosunkowo łatwo wykrywalna</a:t>
            </a:r>
          </a:p>
          <a:p>
            <a:r>
              <a:rPr lang="pl-PL" sz="1600" dirty="0"/>
              <a:t>Staje się skuteczniejsza, gdy nie ma oryginalnego obrazka do porównania</a:t>
            </a:r>
          </a:p>
        </p:txBody>
      </p:sp>
    </p:spTree>
    <p:extLst>
      <p:ext uri="{BB962C8B-B14F-4D97-AF65-F5344CB8AC3E}">
        <p14:creationId xmlns:p14="http://schemas.microsoft.com/office/powerpoint/2010/main" val="2231462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JSteg</a:t>
            </a:r>
            <a:endParaRPr lang="pl-PL"/>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pl-PL" dirty="0">
                <a:ea typeface="+mn-lt"/>
                <a:cs typeface="+mn-lt"/>
              </a:rPr>
              <a:t>Podobna technika do modyfikacji najmniej znaczącego bitu</a:t>
            </a:r>
          </a:p>
          <a:p>
            <a:r>
              <a:rPr lang="pl-PL" dirty="0"/>
              <a:t>Opiera się na dyskretnej transformacji cosinusowej</a:t>
            </a:r>
          </a:p>
        </p:txBody>
      </p:sp>
      <p:pic>
        <p:nvPicPr>
          <p:cNvPr id="5" name="Obraz 5" descr="Obraz zawierający ssak, kot domowy, kot&#10;&#10;Opis wygenerowany automatycznie">
            <a:extLst>
              <a:ext uri="{FF2B5EF4-FFF2-40B4-BE49-F238E27FC236}">
                <a16:creationId xmlns:a16="http://schemas.microsoft.com/office/drawing/2014/main" id="{FE8F363E-B449-48D6-AD8C-B8906FBD742E}"/>
              </a:ext>
            </a:extLst>
          </p:cNvPr>
          <p:cNvPicPr>
            <a:picLocks noChangeAspect="1"/>
          </p:cNvPicPr>
          <p:nvPr/>
        </p:nvPicPr>
        <p:blipFill rotWithShape="1">
          <a:blip r:embed="rId2"/>
          <a:srcRect t="2085" r="1" b="11778"/>
          <a:stretch/>
        </p:blipFill>
        <p:spPr>
          <a:xfrm>
            <a:off x="8135393" y="2546308"/>
            <a:ext cx="3549774" cy="352645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22864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JSteg</a:t>
            </a:r>
            <a:endParaRPr lang="pl-PL"/>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pl-PL" dirty="0">
                <a:ea typeface="+mn-lt"/>
                <a:cs typeface="+mn-lt"/>
              </a:rPr>
              <a:t>Format JPEG korzysta z DCT</a:t>
            </a:r>
          </a:p>
          <a:p>
            <a:r>
              <a:rPr lang="pl-PL" dirty="0"/>
              <a:t>Obrazek dzielony jest na bloki 8x8</a:t>
            </a:r>
          </a:p>
          <a:p>
            <a:r>
              <a:rPr lang="pl-PL" dirty="0"/>
              <a:t>Każdy blok poddawany jest DCT</a:t>
            </a:r>
          </a:p>
          <a:p>
            <a:r>
              <a:rPr lang="pl-PL" dirty="0"/>
              <a:t>Teraz dane o każdym bloku są przechowywane w postaci współczynników odpowiednich dla tej transformacji</a:t>
            </a:r>
          </a:p>
        </p:txBody>
      </p:sp>
      <p:pic>
        <p:nvPicPr>
          <p:cNvPr id="5" name="Obraz 5" descr="Obraz zawierający ssak, kot domowy, kot&#10;&#10;Opis wygenerowany automatycznie">
            <a:extLst>
              <a:ext uri="{FF2B5EF4-FFF2-40B4-BE49-F238E27FC236}">
                <a16:creationId xmlns:a16="http://schemas.microsoft.com/office/drawing/2014/main" id="{FE8F363E-B449-48D6-AD8C-B8906FBD742E}"/>
              </a:ext>
            </a:extLst>
          </p:cNvPr>
          <p:cNvPicPr>
            <a:picLocks noChangeAspect="1"/>
          </p:cNvPicPr>
          <p:nvPr/>
        </p:nvPicPr>
        <p:blipFill rotWithShape="1">
          <a:blip r:embed="rId2"/>
          <a:srcRect t="2085" r="1" b="11778"/>
          <a:stretch/>
        </p:blipFill>
        <p:spPr>
          <a:xfrm>
            <a:off x="8135393" y="2546308"/>
            <a:ext cx="3549774" cy="352645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1475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JSteg</a:t>
            </a:r>
            <a:endParaRPr lang="pl-PL"/>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pl-PL" dirty="0">
                <a:ea typeface="+mn-lt"/>
                <a:cs typeface="+mn-lt"/>
              </a:rPr>
              <a:t>Jak poprzednio kodujemy wiadomość na najmniej znaczących bitach (współczynników)</a:t>
            </a:r>
          </a:p>
          <a:p>
            <a:r>
              <a:rPr lang="pl-PL" dirty="0"/>
              <a:t>Istnieją ulepszenia algorytmu, które pozwalają wybierać najmniej istotne bity dla "spójności" obrazka (wybieramy najkorzystniejsze współczynniki)</a:t>
            </a:r>
          </a:p>
        </p:txBody>
      </p:sp>
      <p:pic>
        <p:nvPicPr>
          <p:cNvPr id="5" name="Obraz 5" descr="Obraz zawierający ssak, kot domowy, kot&#10;&#10;Opis wygenerowany automatycznie">
            <a:extLst>
              <a:ext uri="{FF2B5EF4-FFF2-40B4-BE49-F238E27FC236}">
                <a16:creationId xmlns:a16="http://schemas.microsoft.com/office/drawing/2014/main" id="{FE8F363E-B449-48D6-AD8C-B8906FBD742E}"/>
              </a:ext>
            </a:extLst>
          </p:cNvPr>
          <p:cNvPicPr>
            <a:picLocks noChangeAspect="1"/>
          </p:cNvPicPr>
          <p:nvPr/>
        </p:nvPicPr>
        <p:blipFill rotWithShape="1">
          <a:blip r:embed="rId2"/>
          <a:srcRect t="2085" r="1" b="11778"/>
          <a:stretch/>
        </p:blipFill>
        <p:spPr>
          <a:xfrm>
            <a:off x="8135393" y="2546308"/>
            <a:ext cx="3549774" cy="352645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08555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4D39DD-2F14-47CA-B4D7-3FCBA5D23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6A413FA1-397F-46E2-A861-9BA093EFA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84B308B-0C51-4BF8-8534-E8A749AC9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Obraz 4" descr="Obraz zawierający niedźwiedź, zewnętrzne, ssak, biały&#10;&#10;Opis wygenerowany automatycznie">
            <a:extLst>
              <a:ext uri="{FF2B5EF4-FFF2-40B4-BE49-F238E27FC236}">
                <a16:creationId xmlns:a16="http://schemas.microsoft.com/office/drawing/2014/main" id="{523A2841-A1C9-405D-A829-73FBB523D787}"/>
              </a:ext>
            </a:extLst>
          </p:cNvPr>
          <p:cNvPicPr>
            <a:picLocks noChangeAspect="1"/>
          </p:cNvPicPr>
          <p:nvPr/>
        </p:nvPicPr>
        <p:blipFill>
          <a:blip r:embed="rId2"/>
          <a:stretch>
            <a:fillRect/>
          </a:stretch>
        </p:blipFill>
        <p:spPr>
          <a:xfrm>
            <a:off x="-4176" y="-3343"/>
            <a:ext cx="5926897" cy="6864687"/>
          </a:xfrm>
          <a:prstGeom prst="rect">
            <a:avLst/>
          </a:prstGeom>
        </p:spPr>
      </p:pic>
      <p:pic>
        <p:nvPicPr>
          <p:cNvPr id="5" name="Obraz 5" descr="Obraz zawierający tekst, mapa&#10;&#10;Opis wygenerowany automatycznie">
            <a:extLst>
              <a:ext uri="{FF2B5EF4-FFF2-40B4-BE49-F238E27FC236}">
                <a16:creationId xmlns:a16="http://schemas.microsoft.com/office/drawing/2014/main" id="{71E871D1-D863-49DF-BDC6-F2981304DDA2}"/>
              </a:ext>
            </a:extLst>
          </p:cNvPr>
          <p:cNvPicPr>
            <a:picLocks noChangeAspect="1"/>
          </p:cNvPicPr>
          <p:nvPr/>
        </p:nvPicPr>
        <p:blipFill>
          <a:blip r:embed="rId3"/>
          <a:stretch>
            <a:fillRect/>
          </a:stretch>
        </p:blipFill>
        <p:spPr>
          <a:xfrm>
            <a:off x="5914373" y="-5185"/>
            <a:ext cx="6281802" cy="6868371"/>
          </a:xfrm>
          <a:prstGeom prst="rect">
            <a:avLst/>
          </a:prstGeom>
        </p:spPr>
      </p:pic>
    </p:spTree>
    <p:extLst>
      <p:ext uri="{BB962C8B-B14F-4D97-AF65-F5344CB8AC3E}">
        <p14:creationId xmlns:p14="http://schemas.microsoft.com/office/powerpoint/2010/main" val="265499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 name="Rectangle 1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4200" b="0" i="0" kern="1200">
                <a:solidFill>
                  <a:srgbClr val="EBEBEB"/>
                </a:solidFill>
                <a:latin typeface="+mj-lt"/>
                <a:ea typeface="+mj-ea"/>
                <a:cs typeface="+mj-cs"/>
              </a:rPr>
              <a:t>Dodatkowa enkrypcja</a:t>
            </a:r>
          </a:p>
        </p:txBody>
      </p:sp>
      <p:pic>
        <p:nvPicPr>
          <p:cNvPr id="7" name="Obraz 7">
            <a:extLst>
              <a:ext uri="{FF2B5EF4-FFF2-40B4-BE49-F238E27FC236}">
                <a16:creationId xmlns:a16="http://schemas.microsoft.com/office/drawing/2014/main" id="{D8BB95DF-D76B-49A5-A7F3-1EDF0287AE35}"/>
              </a:ext>
            </a:extLst>
          </p:cNvPr>
          <p:cNvPicPr>
            <a:picLocks noChangeAspect="1"/>
          </p:cNvPicPr>
          <p:nvPr/>
        </p:nvPicPr>
        <p:blipFill>
          <a:blip r:embed="rId3"/>
          <a:stretch>
            <a:fillRect/>
          </a:stretch>
        </p:blipFill>
        <p:spPr>
          <a:xfrm>
            <a:off x="1329739" y="1113063"/>
            <a:ext cx="6030955"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0394708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ultimedia online 3" title="Steghide - A Quick Steganography Tool in Linux - Demo and Explanation">
            <a:hlinkClick r:id="" action="ppaction://media"/>
            <a:extLst>
              <a:ext uri="{FF2B5EF4-FFF2-40B4-BE49-F238E27FC236}">
                <a16:creationId xmlns:a16="http://schemas.microsoft.com/office/drawing/2014/main" id="{6B34E9DC-E06D-4F99-804A-F5F155F0E45D}"/>
              </a:ext>
            </a:extLst>
          </p:cNvPr>
          <p:cNvPicPr>
            <a:picLocks noRot="1" noChangeAspect="1"/>
          </p:cNvPicPr>
          <p:nvPr>
            <a:videoFile r:link="rId1"/>
          </p:nvPr>
        </p:nvPicPr>
        <p:blipFill>
          <a:blip r:embed="rId3"/>
          <a:stretch>
            <a:fillRect/>
          </a:stretch>
        </p:blipFill>
        <p:spPr>
          <a:xfrm>
            <a:off x="2099" y="-2782"/>
            <a:ext cx="12168909" cy="6857265"/>
          </a:xfrm>
          <a:prstGeom prst="rect">
            <a:avLst/>
          </a:prstGeom>
        </p:spPr>
      </p:pic>
    </p:spTree>
    <p:extLst>
      <p:ext uri="{BB962C8B-B14F-4D97-AF65-F5344CB8AC3E}">
        <p14:creationId xmlns:p14="http://schemas.microsoft.com/office/powerpoint/2010/main" val="376841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75A2055E-998C-41B4-B3C1-3B1AB200F43B}"/>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Steganografia w metadanych</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Obraz 4" descr="Obraz zawierający tekst&#10;&#10;Opis wygenerowany automatycznie">
            <a:extLst>
              <a:ext uri="{FF2B5EF4-FFF2-40B4-BE49-F238E27FC236}">
                <a16:creationId xmlns:a16="http://schemas.microsoft.com/office/drawing/2014/main" id="{4C691ADE-C686-4C3D-AECD-3B62439318A5}"/>
              </a:ext>
            </a:extLst>
          </p:cNvPr>
          <p:cNvPicPr>
            <a:picLocks noChangeAspect="1"/>
          </p:cNvPicPr>
          <p:nvPr/>
        </p:nvPicPr>
        <p:blipFill>
          <a:blip r:embed="rId3"/>
          <a:stretch>
            <a:fillRect/>
          </a:stretch>
        </p:blipFill>
        <p:spPr>
          <a:xfrm>
            <a:off x="1296101" y="1114621"/>
            <a:ext cx="6070503" cy="4628758"/>
          </a:xfrm>
          <a:prstGeom prst="rect">
            <a:avLst/>
          </a:prstGeom>
        </p:spPr>
      </p:pic>
    </p:spTree>
    <p:extLst>
      <p:ext uri="{BB962C8B-B14F-4D97-AF65-F5344CB8AC3E}">
        <p14:creationId xmlns:p14="http://schemas.microsoft.com/office/powerpoint/2010/main" val="75624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Line shifting coding</a:t>
            </a: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 name="Obraz 6" descr="Obraz zawierający stół&#10;&#10;Opis wygenerowany automatycznie">
            <a:extLst>
              <a:ext uri="{FF2B5EF4-FFF2-40B4-BE49-F238E27FC236}">
                <a16:creationId xmlns:a16="http://schemas.microsoft.com/office/drawing/2014/main" id="{A4BDB817-406E-4647-A783-F476CC994C29}"/>
              </a:ext>
            </a:extLst>
          </p:cNvPr>
          <p:cNvPicPr>
            <a:picLocks noChangeAspect="1"/>
          </p:cNvPicPr>
          <p:nvPr/>
        </p:nvPicPr>
        <p:blipFill>
          <a:blip r:embed="rId3"/>
          <a:stretch>
            <a:fillRect/>
          </a:stretch>
        </p:blipFill>
        <p:spPr>
          <a:xfrm>
            <a:off x="1109763" y="2092040"/>
            <a:ext cx="6443180" cy="2673919"/>
          </a:xfrm>
          <a:prstGeom prst="rect">
            <a:avLst/>
          </a:prstGeom>
        </p:spPr>
      </p:pic>
    </p:spTree>
    <p:extLst>
      <p:ext uri="{BB962C8B-B14F-4D97-AF65-F5344CB8AC3E}">
        <p14:creationId xmlns:p14="http://schemas.microsoft.com/office/powerpoint/2010/main" val="64833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361178" y="1857129"/>
            <a:ext cx="3161016" cy="3153753"/>
          </a:xfrm>
        </p:spPr>
        <p:txBody>
          <a:bodyPr vert="horz" lIns="91440" tIns="45720" rIns="91440" bIns="45720" rtlCol="0" anchor="b">
            <a:normAutofit/>
          </a:bodyPr>
          <a:lstStyle/>
          <a:p>
            <a:r>
              <a:rPr lang="pl-PL" sz="5400" dirty="0">
                <a:ea typeface="+mj-lt"/>
                <a:cs typeface="+mj-lt"/>
              </a:rPr>
              <a:t>Word </a:t>
            </a:r>
            <a:br>
              <a:rPr lang="pl-PL" sz="5400" dirty="0">
                <a:ea typeface="+mj-lt"/>
                <a:cs typeface="+mj-lt"/>
              </a:rPr>
            </a:br>
            <a:r>
              <a:rPr lang="pl-PL" sz="5400" b="0" i="0" kern="1200" dirty="0" err="1">
                <a:ea typeface="+mj-lt"/>
                <a:cs typeface="+mj-lt"/>
              </a:rPr>
              <a:t>shifting</a:t>
            </a:r>
            <a:r>
              <a:rPr lang="pl-PL" sz="5400" dirty="0">
                <a:ea typeface="+mj-lt"/>
                <a:cs typeface="+mj-lt"/>
              </a:rPr>
              <a:t> </a:t>
            </a:r>
            <a:br>
              <a:rPr lang="pl-PL" sz="5400" dirty="0">
                <a:ea typeface="+mj-lt"/>
                <a:cs typeface="+mj-lt"/>
              </a:rPr>
            </a:br>
            <a:r>
              <a:rPr lang="pl-PL" sz="5400" b="0" i="0" kern="1200" dirty="0" err="1">
                <a:ea typeface="+mj-lt"/>
                <a:cs typeface="+mj-lt"/>
              </a:rPr>
              <a:t>coding</a:t>
            </a:r>
            <a:endParaRPr lang="pl-PL" sz="5400" dirty="0" err="1">
              <a:ea typeface="+mj-lt"/>
              <a:cs typeface="+mj-lt"/>
            </a:endParaRPr>
          </a:p>
          <a:p>
            <a:endParaRPr lang="en-US" sz="5400" b="0" i="0" kern="1200" dirty="0">
              <a:solidFill>
                <a:srgbClr val="EBEBEB"/>
              </a:solidFill>
              <a:latin typeface="+mj-lt"/>
            </a:endParaRP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Obraz 3">
            <a:extLst>
              <a:ext uri="{FF2B5EF4-FFF2-40B4-BE49-F238E27FC236}">
                <a16:creationId xmlns:a16="http://schemas.microsoft.com/office/drawing/2014/main" id="{91DEBFF1-3B63-4952-BC41-1364E58F2973}"/>
              </a:ext>
            </a:extLst>
          </p:cNvPr>
          <p:cNvPicPr>
            <a:picLocks noChangeAspect="1"/>
          </p:cNvPicPr>
          <p:nvPr/>
        </p:nvPicPr>
        <p:blipFill>
          <a:blip r:embed="rId3"/>
          <a:stretch>
            <a:fillRect/>
          </a:stretch>
        </p:blipFill>
        <p:spPr>
          <a:xfrm>
            <a:off x="329852" y="2276119"/>
            <a:ext cx="7513528" cy="2316199"/>
          </a:xfrm>
          <a:prstGeom prst="rect">
            <a:avLst/>
          </a:prstGeom>
        </p:spPr>
      </p:pic>
    </p:spTree>
    <p:extLst>
      <p:ext uri="{BB962C8B-B14F-4D97-AF65-F5344CB8AC3E}">
        <p14:creationId xmlns:p14="http://schemas.microsoft.com/office/powerpoint/2010/main" val="150900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ytuł 1">
            <a:extLst>
              <a:ext uri="{FF2B5EF4-FFF2-40B4-BE49-F238E27FC236}">
                <a16:creationId xmlns:a16="http://schemas.microsoft.com/office/drawing/2014/main" id="{698F385B-5710-402C-8056-E5795116F470}"/>
              </a:ext>
            </a:extLst>
          </p:cNvPr>
          <p:cNvSpPr>
            <a:spLocks noGrp="1"/>
          </p:cNvSpPr>
          <p:nvPr>
            <p:ph type="title"/>
          </p:nvPr>
        </p:nvSpPr>
        <p:spPr>
          <a:xfrm>
            <a:off x="1154955" y="973667"/>
            <a:ext cx="2942210" cy="4833745"/>
          </a:xfrm>
        </p:spPr>
        <p:txBody>
          <a:bodyPr>
            <a:normAutofit/>
          </a:bodyPr>
          <a:lstStyle/>
          <a:p>
            <a:r>
              <a:rPr lang="pl-PL" sz="3100">
                <a:solidFill>
                  <a:srgbClr val="EBEBEB"/>
                </a:solidFill>
                <a:cs typeface="Calibri Light"/>
              </a:rPr>
              <a:t>Steganografia a kryptografia</a:t>
            </a:r>
            <a:endParaRPr lang="pl-PL" sz="3100">
              <a:solidFill>
                <a:srgbClr val="EBEBEB"/>
              </a:solidFill>
            </a:endParaRP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Symbol zastępczy zawartości 2">
            <a:extLst>
              <a:ext uri="{FF2B5EF4-FFF2-40B4-BE49-F238E27FC236}">
                <a16:creationId xmlns:a16="http://schemas.microsoft.com/office/drawing/2014/main" id="{559DDFBA-14ED-400A-8D8C-362F491CD823}"/>
              </a:ext>
            </a:extLst>
          </p:cNvPr>
          <p:cNvGraphicFramePr>
            <a:graphicFrameLocks noGrp="1"/>
          </p:cNvGraphicFramePr>
          <p:nvPr>
            <p:ph idx="1"/>
            <p:extLst>
              <p:ext uri="{D42A27DB-BD31-4B8C-83A1-F6EECF244321}">
                <p14:modId xmlns:p14="http://schemas.microsoft.com/office/powerpoint/2010/main" val="371872488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4169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az 6" descr="Obraz zawierający stół, wewnątrz, czarny, żółty&#10;&#10;Opis wygenerowany automatycznie">
            <a:extLst>
              <a:ext uri="{FF2B5EF4-FFF2-40B4-BE49-F238E27FC236}">
                <a16:creationId xmlns:a16="http://schemas.microsoft.com/office/drawing/2014/main" id="{CFE9A706-F69F-484B-BE71-FDC07AF6DDD8}"/>
              </a:ext>
            </a:extLst>
          </p:cNvPr>
          <p:cNvPicPr>
            <a:picLocks noChangeAspect="1"/>
          </p:cNvPicPr>
          <p:nvPr/>
        </p:nvPicPr>
        <p:blipFill>
          <a:blip r:embed="rId2"/>
          <a:stretch>
            <a:fillRect/>
          </a:stretch>
        </p:blipFill>
        <p:spPr>
          <a:xfrm>
            <a:off x="6707687" y="2537564"/>
            <a:ext cx="2743200" cy="2743200"/>
          </a:xfrm>
          <a:prstGeom prst="rect">
            <a:avLst/>
          </a:prstGeom>
        </p:spPr>
      </p:pic>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Steganografia</a:t>
            </a:r>
            <a:r>
              <a:rPr lang="pl-PL" dirty="0"/>
              <a:t> z warstwami</a:t>
            </a:r>
          </a:p>
        </p:txBody>
      </p:sp>
      <p:pic>
        <p:nvPicPr>
          <p:cNvPr id="3" name="Obraz 3" descr="Obraz zawierający zewnętrzne, niebo, droga, budynek&#10;&#10;Opis wygenerowany automatycznie">
            <a:extLst>
              <a:ext uri="{FF2B5EF4-FFF2-40B4-BE49-F238E27FC236}">
                <a16:creationId xmlns:a16="http://schemas.microsoft.com/office/drawing/2014/main" id="{C34BC8FB-2104-48F8-B0AF-B606143EB5C7}"/>
              </a:ext>
            </a:extLst>
          </p:cNvPr>
          <p:cNvPicPr>
            <a:picLocks noChangeAspect="1"/>
          </p:cNvPicPr>
          <p:nvPr/>
        </p:nvPicPr>
        <p:blipFill>
          <a:blip r:embed="rId3"/>
          <a:stretch>
            <a:fillRect/>
          </a:stretch>
        </p:blipFill>
        <p:spPr>
          <a:xfrm>
            <a:off x="2633893" y="2340578"/>
            <a:ext cx="6918542" cy="4192119"/>
          </a:xfrm>
          <a:prstGeom prst="rect">
            <a:avLst/>
          </a:prstGeom>
        </p:spPr>
      </p:pic>
    </p:spTree>
    <p:extLst>
      <p:ext uri="{BB962C8B-B14F-4D97-AF65-F5344CB8AC3E}">
        <p14:creationId xmlns:p14="http://schemas.microsoft.com/office/powerpoint/2010/main" val="2788005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az 6" descr="Obraz zawierający stół, wewnątrz, czarny, żółty&#10;&#10;Opis wygenerowany automatycznie">
            <a:extLst>
              <a:ext uri="{FF2B5EF4-FFF2-40B4-BE49-F238E27FC236}">
                <a16:creationId xmlns:a16="http://schemas.microsoft.com/office/drawing/2014/main" id="{CFE9A706-F69F-484B-BE71-FDC07AF6DDD8}"/>
              </a:ext>
            </a:extLst>
          </p:cNvPr>
          <p:cNvPicPr>
            <a:picLocks noChangeAspect="1"/>
          </p:cNvPicPr>
          <p:nvPr/>
        </p:nvPicPr>
        <p:blipFill>
          <a:blip r:embed="rId2"/>
          <a:stretch>
            <a:fillRect/>
          </a:stretch>
        </p:blipFill>
        <p:spPr>
          <a:xfrm>
            <a:off x="8409139" y="2892468"/>
            <a:ext cx="2743200" cy="2743200"/>
          </a:xfrm>
          <a:prstGeom prst="rect">
            <a:avLst/>
          </a:prstGeom>
        </p:spPr>
      </p:pic>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Steganografia</a:t>
            </a:r>
            <a:r>
              <a:rPr lang="pl-PL" dirty="0"/>
              <a:t> z ukrytym tekstem</a:t>
            </a:r>
          </a:p>
        </p:txBody>
      </p:sp>
      <p:sp>
        <p:nvSpPr>
          <p:cNvPr id="5" name="pole tekstowe 4">
            <a:extLst>
              <a:ext uri="{FF2B5EF4-FFF2-40B4-BE49-F238E27FC236}">
                <a16:creationId xmlns:a16="http://schemas.microsoft.com/office/drawing/2014/main" id="{DCDE2AA5-6139-49B1-8614-1962868CD9A9}"/>
              </a:ext>
            </a:extLst>
          </p:cNvPr>
          <p:cNvSpPr txBox="1"/>
          <p:nvPr/>
        </p:nvSpPr>
        <p:spPr>
          <a:xfrm>
            <a:off x="2469716" y="3242153"/>
            <a:ext cx="48204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a:solidFill>
                  <a:schemeClr val="bg1"/>
                </a:solidFill>
              </a:rPr>
              <a:t>PROSEMINARIUM</a:t>
            </a:r>
          </a:p>
        </p:txBody>
      </p:sp>
    </p:spTree>
    <p:extLst>
      <p:ext uri="{BB962C8B-B14F-4D97-AF65-F5344CB8AC3E}">
        <p14:creationId xmlns:p14="http://schemas.microsoft.com/office/powerpoint/2010/main" val="116584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Steganografia drukarkowa</a:t>
            </a: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 name="Obraz 6" descr="Obraz zawierający trawa, zewnętrzne&#10;&#10;Opis wygenerowany automatycznie">
            <a:extLst>
              <a:ext uri="{FF2B5EF4-FFF2-40B4-BE49-F238E27FC236}">
                <a16:creationId xmlns:a16="http://schemas.microsoft.com/office/drawing/2014/main" id="{02667C2C-15D6-430C-A103-40ADE0F71A31}"/>
              </a:ext>
            </a:extLst>
          </p:cNvPr>
          <p:cNvPicPr>
            <a:picLocks noGrp="1" noChangeAspect="1"/>
          </p:cNvPicPr>
          <p:nvPr>
            <p:ph idx="1"/>
          </p:nvPr>
        </p:nvPicPr>
        <p:blipFill>
          <a:blip r:embed="rId3"/>
          <a:stretch>
            <a:fillRect/>
          </a:stretch>
        </p:blipFill>
        <p:spPr>
          <a:xfrm>
            <a:off x="1109763" y="1334966"/>
            <a:ext cx="6443180" cy="4188067"/>
          </a:xfrm>
          <a:prstGeom prst="rect">
            <a:avLst/>
          </a:prstGeom>
        </p:spPr>
      </p:pic>
    </p:spTree>
    <p:extLst>
      <p:ext uri="{BB962C8B-B14F-4D97-AF65-F5344CB8AC3E}">
        <p14:creationId xmlns:p14="http://schemas.microsoft.com/office/powerpoint/2010/main" val="1238084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Steganografia drukarkowa</a:t>
            </a: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Obraz 6" descr="Obraz zawierający mapa&#10;&#10;Opis wygenerowany automatycznie">
            <a:extLst>
              <a:ext uri="{FF2B5EF4-FFF2-40B4-BE49-F238E27FC236}">
                <a16:creationId xmlns:a16="http://schemas.microsoft.com/office/drawing/2014/main" id="{D9275744-3A5B-4FBF-914B-1A5ED6A9A082}"/>
              </a:ext>
            </a:extLst>
          </p:cNvPr>
          <p:cNvPicPr>
            <a:picLocks noGrp="1" noChangeAspect="1"/>
          </p:cNvPicPr>
          <p:nvPr>
            <p:ph idx="1"/>
          </p:nvPr>
        </p:nvPicPr>
        <p:blipFill>
          <a:blip r:embed="rId3"/>
          <a:stretch>
            <a:fillRect/>
          </a:stretch>
        </p:blipFill>
        <p:spPr>
          <a:xfrm>
            <a:off x="628469" y="724597"/>
            <a:ext cx="7175094" cy="5389149"/>
          </a:xfrm>
        </p:spPr>
      </p:pic>
    </p:spTree>
    <p:extLst>
      <p:ext uri="{BB962C8B-B14F-4D97-AF65-F5344CB8AC3E}">
        <p14:creationId xmlns:p14="http://schemas.microsoft.com/office/powerpoint/2010/main" val="493577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Steganografia</a:t>
            </a:r>
            <a:r>
              <a:rPr lang="pl-PL" dirty="0"/>
              <a:t> dźwiękowa</a:t>
            </a:r>
          </a:p>
        </p:txBody>
      </p:sp>
      <p:pic>
        <p:nvPicPr>
          <p:cNvPr id="7" name="Obraz 7" descr="Obraz zawierający tekst, zrzut ekranu, kot&#10;&#10;Opis wygenerowany automatycznie">
            <a:extLst>
              <a:ext uri="{FF2B5EF4-FFF2-40B4-BE49-F238E27FC236}">
                <a16:creationId xmlns:a16="http://schemas.microsoft.com/office/drawing/2014/main" id="{52E97E64-4237-442F-A9F8-2F0D8DB7C32F}"/>
              </a:ext>
            </a:extLst>
          </p:cNvPr>
          <p:cNvPicPr>
            <a:picLocks noGrp="1" noChangeAspect="1"/>
          </p:cNvPicPr>
          <p:nvPr>
            <p:ph idx="1"/>
          </p:nvPr>
        </p:nvPicPr>
        <p:blipFill>
          <a:blip r:embed="rId2"/>
          <a:stretch>
            <a:fillRect/>
          </a:stretch>
        </p:blipFill>
        <p:spPr>
          <a:xfrm>
            <a:off x="7555" y="2637254"/>
            <a:ext cx="12182591" cy="4217755"/>
          </a:xfrm>
        </p:spPr>
      </p:pic>
    </p:spTree>
    <p:extLst>
      <p:ext uri="{BB962C8B-B14F-4D97-AF65-F5344CB8AC3E}">
        <p14:creationId xmlns:p14="http://schemas.microsoft.com/office/powerpoint/2010/main" val="219591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SilverPush</a:t>
            </a:r>
          </a:p>
        </p:txBody>
      </p:sp>
      <p:pic>
        <p:nvPicPr>
          <p:cNvPr id="5" name="Obraz 5" descr="Obraz zawierający tekst, osoba, trzymający, ręka&#10;&#10;Opis wygenerowany automatycznie">
            <a:extLst>
              <a:ext uri="{FF2B5EF4-FFF2-40B4-BE49-F238E27FC236}">
                <a16:creationId xmlns:a16="http://schemas.microsoft.com/office/drawing/2014/main" id="{C15185E6-D3CA-442D-9B57-28F992383AF1}"/>
              </a:ext>
            </a:extLst>
          </p:cNvPr>
          <p:cNvPicPr>
            <a:picLocks noGrp="1" noChangeAspect="1"/>
          </p:cNvPicPr>
          <p:nvPr>
            <p:ph idx="1"/>
          </p:nvPr>
        </p:nvPicPr>
        <p:blipFill>
          <a:blip r:embed="rId3"/>
          <a:stretch>
            <a:fillRect/>
          </a:stretch>
        </p:blipFill>
        <p:spPr>
          <a:xfrm>
            <a:off x="898060" y="695530"/>
            <a:ext cx="6236695" cy="550557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7962641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LSB na pliku dźwiękowym</a:t>
            </a:r>
          </a:p>
        </p:txBody>
      </p:sp>
      <p:pic>
        <p:nvPicPr>
          <p:cNvPr id="5" name="Obraz 5">
            <a:extLst>
              <a:ext uri="{FF2B5EF4-FFF2-40B4-BE49-F238E27FC236}">
                <a16:creationId xmlns:a16="http://schemas.microsoft.com/office/drawing/2014/main" id="{CCDD0451-F70E-4B31-9FA3-71DB18FA186B}"/>
              </a:ext>
            </a:extLst>
          </p:cNvPr>
          <p:cNvPicPr>
            <a:picLocks noChangeAspect="1"/>
          </p:cNvPicPr>
          <p:nvPr/>
        </p:nvPicPr>
        <p:blipFill>
          <a:blip r:embed="rId2"/>
          <a:stretch>
            <a:fillRect/>
          </a:stretch>
        </p:blipFill>
        <p:spPr>
          <a:xfrm>
            <a:off x="475989" y="2505969"/>
            <a:ext cx="6981172" cy="2420171"/>
          </a:xfrm>
          <a:prstGeom prst="rect">
            <a:avLst/>
          </a:prstGeom>
        </p:spPr>
      </p:pic>
      <p:sp>
        <p:nvSpPr>
          <p:cNvPr id="6" name="pole tekstowe 5">
            <a:extLst>
              <a:ext uri="{FF2B5EF4-FFF2-40B4-BE49-F238E27FC236}">
                <a16:creationId xmlns:a16="http://schemas.microsoft.com/office/drawing/2014/main" id="{3DB7F735-F6E2-41D3-9D11-78108D086A18}"/>
              </a:ext>
            </a:extLst>
          </p:cNvPr>
          <p:cNvSpPr txBox="1"/>
          <p:nvPr/>
        </p:nvSpPr>
        <p:spPr>
          <a:xfrm>
            <a:off x="8544838" y="2584537"/>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a:hlinkClick r:id="rId3"/>
              </a:rPr>
              <a:t>Oryginał</a:t>
            </a:r>
          </a:p>
          <a:p>
            <a:r>
              <a:rPr lang="pl-PL" dirty="0">
                <a:hlinkClick r:id="rId4"/>
              </a:rPr>
              <a:t>Z wiadomością</a:t>
            </a:r>
            <a:endParaRPr lang="pl-PL" dirty="0"/>
          </a:p>
        </p:txBody>
      </p:sp>
      <p:pic>
        <p:nvPicPr>
          <p:cNvPr id="9" name="Obraz 9">
            <a:extLst>
              <a:ext uri="{FF2B5EF4-FFF2-40B4-BE49-F238E27FC236}">
                <a16:creationId xmlns:a16="http://schemas.microsoft.com/office/drawing/2014/main" id="{7290C076-A2E6-4A44-B671-B9E76886A3AD}"/>
              </a:ext>
            </a:extLst>
          </p:cNvPr>
          <p:cNvPicPr>
            <a:picLocks noChangeAspect="1"/>
          </p:cNvPicPr>
          <p:nvPr/>
        </p:nvPicPr>
        <p:blipFill>
          <a:blip r:embed="rId5"/>
          <a:stretch>
            <a:fillRect/>
          </a:stretch>
        </p:blipFill>
        <p:spPr>
          <a:xfrm>
            <a:off x="1154482" y="5927317"/>
            <a:ext cx="10102241" cy="504381"/>
          </a:xfrm>
          <a:prstGeom prst="rect">
            <a:avLst/>
          </a:prstGeom>
        </p:spPr>
      </p:pic>
    </p:spTree>
    <p:extLst>
      <p:ext uri="{BB962C8B-B14F-4D97-AF65-F5344CB8AC3E}">
        <p14:creationId xmlns:p14="http://schemas.microsoft.com/office/powerpoint/2010/main" val="1061600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561110" y="973668"/>
            <a:ext cx="4177867" cy="1391692"/>
          </a:xfrm>
        </p:spPr>
        <p:txBody>
          <a:bodyPr>
            <a:normAutofit/>
          </a:bodyPr>
          <a:lstStyle/>
          <a:p>
            <a:r>
              <a:rPr lang="pl-PL">
                <a:solidFill>
                  <a:schemeClr val="tx2"/>
                </a:solidFill>
              </a:rPr>
              <a:t>Slow-Scan Television</a:t>
            </a:r>
          </a:p>
        </p:txBody>
      </p:sp>
      <p:sp>
        <p:nvSpPr>
          <p:cNvPr id="4" name="Symbol zastępczy zawartości 2">
            <a:extLst>
              <a:ext uri="{FF2B5EF4-FFF2-40B4-BE49-F238E27FC236}">
                <a16:creationId xmlns:a16="http://schemas.microsoft.com/office/drawing/2014/main" id="{83A40492-C030-4D7B-B797-C537F1392081}"/>
              </a:ext>
            </a:extLst>
          </p:cNvPr>
          <p:cNvSpPr>
            <a:spLocks noGrp="1"/>
          </p:cNvSpPr>
          <p:nvPr>
            <p:ph idx="1"/>
          </p:nvPr>
        </p:nvSpPr>
        <p:spPr>
          <a:xfrm>
            <a:off x="561110" y="2603500"/>
            <a:ext cx="4072673" cy="3416300"/>
          </a:xfrm>
        </p:spPr>
        <p:txBody>
          <a:bodyPr vert="horz" lIns="91440" tIns="45720" rIns="91440" bIns="45720" rtlCol="0">
            <a:normAutofit/>
          </a:bodyPr>
          <a:lstStyle/>
          <a:p>
            <a:pPr>
              <a:lnSpc>
                <a:spcPct val="90000"/>
              </a:lnSpc>
            </a:pPr>
            <a:r>
              <a:rPr lang="pl-PL" dirty="0">
                <a:ea typeface="+mn-lt"/>
                <a:cs typeface="+mn-lt"/>
              </a:rPr>
              <a:t>Metoda na przesyłanie obrazu</a:t>
            </a:r>
            <a:endParaRPr lang="pl-PL">
              <a:ea typeface="+mn-lt"/>
              <a:cs typeface="+mn-lt"/>
            </a:endParaRPr>
          </a:p>
          <a:p>
            <a:pPr>
              <a:lnSpc>
                <a:spcPct val="90000"/>
              </a:lnSpc>
            </a:pPr>
            <a:r>
              <a:rPr lang="pl-PL" dirty="0">
                <a:ea typeface="+mn-lt"/>
                <a:cs typeface="+mn-lt"/>
              </a:rPr>
              <a:t>Umożliwia transmisję przez radio mimo tragicznie słabej przepustowości sieci</a:t>
            </a:r>
            <a:endParaRPr lang="pl-PL">
              <a:ea typeface="+mn-lt"/>
              <a:cs typeface="+mn-lt"/>
            </a:endParaRPr>
          </a:p>
          <a:p>
            <a:pPr>
              <a:lnSpc>
                <a:spcPct val="90000"/>
              </a:lnSpc>
            </a:pPr>
            <a:r>
              <a:rPr lang="pl-PL" dirty="0">
                <a:ea typeface="+mn-lt"/>
                <a:cs typeface="+mn-lt"/>
              </a:rPr>
              <a:t>Używana przez podczas misji Apollo 11</a:t>
            </a:r>
            <a:endParaRPr lang="pl-PL">
              <a:ea typeface="+mn-lt"/>
              <a:cs typeface="+mn-lt"/>
            </a:endParaRPr>
          </a:p>
          <a:p>
            <a:pPr>
              <a:lnSpc>
                <a:spcPct val="90000"/>
              </a:lnSpc>
            </a:pPr>
            <a:r>
              <a:rPr lang="pl-PL" dirty="0">
                <a:ea typeface="+mn-lt"/>
                <a:cs typeface="+mn-lt"/>
              </a:rPr>
              <a:t>Kodowanie czarno-białego obrazu polega na patrzeniu na jasność pikseli, a następnie alokowaniu odpowiedniej częstotliwości</a:t>
            </a:r>
            <a:endParaRPr lang="pl-PL">
              <a:ea typeface="+mn-lt"/>
              <a:cs typeface="+mn-lt"/>
            </a:endParaRPr>
          </a:p>
        </p:txBody>
      </p:sp>
      <p:pic>
        <p:nvPicPr>
          <p:cNvPr id="8" name="Obraz 9" descr="Obraz zawierający tekst, zewnętrzne, podłoże, broń&#10;&#10;Opis wygenerowany automatycznie">
            <a:extLst>
              <a:ext uri="{FF2B5EF4-FFF2-40B4-BE49-F238E27FC236}">
                <a16:creationId xmlns:a16="http://schemas.microsoft.com/office/drawing/2014/main" id="{3919A2CC-54BA-41C9-8B73-21AA82807CA3}"/>
              </a:ext>
            </a:extLst>
          </p:cNvPr>
          <p:cNvPicPr>
            <a:picLocks noChangeAspect="1"/>
          </p:cNvPicPr>
          <p:nvPr/>
        </p:nvPicPr>
        <p:blipFill rotWithShape="1">
          <a:blip r:embed="rId2"/>
          <a:srcRect l="6848" r="8817" b="1"/>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952400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Dźwięk wewnątrz dźwięku</a:t>
            </a:r>
          </a:p>
        </p:txBody>
      </p:sp>
      <p:pic>
        <p:nvPicPr>
          <p:cNvPr id="3" name="Obraz 3">
            <a:extLst>
              <a:ext uri="{FF2B5EF4-FFF2-40B4-BE49-F238E27FC236}">
                <a16:creationId xmlns:a16="http://schemas.microsoft.com/office/drawing/2014/main" id="{FDD77415-216A-42E3-890F-28E3C5A391B5}"/>
              </a:ext>
            </a:extLst>
          </p:cNvPr>
          <p:cNvPicPr>
            <a:picLocks noChangeAspect="1"/>
          </p:cNvPicPr>
          <p:nvPr/>
        </p:nvPicPr>
        <p:blipFill>
          <a:blip r:embed="rId2"/>
          <a:stretch>
            <a:fillRect/>
          </a:stretch>
        </p:blipFill>
        <p:spPr>
          <a:xfrm>
            <a:off x="6488482" y="2850706"/>
            <a:ext cx="5258843" cy="3745302"/>
          </a:xfrm>
          <a:prstGeom prst="rect">
            <a:avLst/>
          </a:prstGeom>
        </p:spPr>
      </p:pic>
      <p:pic>
        <p:nvPicPr>
          <p:cNvPr id="4" name="Obraz 6">
            <a:extLst>
              <a:ext uri="{FF2B5EF4-FFF2-40B4-BE49-F238E27FC236}">
                <a16:creationId xmlns:a16="http://schemas.microsoft.com/office/drawing/2014/main" id="{008F5A39-0FB3-44C2-B8ED-997BD2FCD7E0}"/>
              </a:ext>
            </a:extLst>
          </p:cNvPr>
          <p:cNvPicPr>
            <a:picLocks noChangeAspect="1"/>
          </p:cNvPicPr>
          <p:nvPr/>
        </p:nvPicPr>
        <p:blipFill>
          <a:blip r:embed="rId3"/>
          <a:stretch>
            <a:fillRect/>
          </a:stretch>
        </p:blipFill>
        <p:spPr>
          <a:xfrm>
            <a:off x="622126" y="2850297"/>
            <a:ext cx="5258843" cy="3746117"/>
          </a:xfrm>
          <a:prstGeom prst="rect">
            <a:avLst/>
          </a:prstGeom>
        </p:spPr>
      </p:pic>
      <p:sp>
        <p:nvSpPr>
          <p:cNvPr id="7" name="pole tekstowe 6">
            <a:extLst>
              <a:ext uri="{FF2B5EF4-FFF2-40B4-BE49-F238E27FC236}">
                <a16:creationId xmlns:a16="http://schemas.microsoft.com/office/drawing/2014/main" id="{8B31F4A9-0C4D-4DB7-B605-95C1F66D4056}"/>
              </a:ext>
            </a:extLst>
          </p:cNvPr>
          <p:cNvSpPr txBox="1"/>
          <p:nvPr/>
        </p:nvSpPr>
        <p:spPr>
          <a:xfrm>
            <a:off x="2876811" y="24175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err="1"/>
              <a:t>Cover</a:t>
            </a:r>
          </a:p>
        </p:txBody>
      </p:sp>
      <p:sp>
        <p:nvSpPr>
          <p:cNvPr id="8" name="pole tekstowe 7">
            <a:extLst>
              <a:ext uri="{FF2B5EF4-FFF2-40B4-BE49-F238E27FC236}">
                <a16:creationId xmlns:a16="http://schemas.microsoft.com/office/drawing/2014/main" id="{58833FAB-5C28-42C0-A23B-C005B4911A1B}"/>
              </a:ext>
            </a:extLst>
          </p:cNvPr>
          <p:cNvSpPr txBox="1"/>
          <p:nvPr/>
        </p:nvSpPr>
        <p:spPr>
          <a:xfrm>
            <a:off x="8990426" y="24142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err="1"/>
              <a:t>secret</a:t>
            </a:r>
          </a:p>
        </p:txBody>
      </p:sp>
    </p:spTree>
    <p:extLst>
      <p:ext uri="{BB962C8B-B14F-4D97-AF65-F5344CB8AC3E}">
        <p14:creationId xmlns:p14="http://schemas.microsoft.com/office/powerpoint/2010/main" val="520419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Dźwięk wewnątrz dźwięku</a:t>
            </a:r>
          </a:p>
        </p:txBody>
      </p:sp>
      <p:pic>
        <p:nvPicPr>
          <p:cNvPr id="3" name="Obraz 3">
            <a:extLst>
              <a:ext uri="{FF2B5EF4-FFF2-40B4-BE49-F238E27FC236}">
                <a16:creationId xmlns:a16="http://schemas.microsoft.com/office/drawing/2014/main" id="{FDD77415-216A-42E3-890F-28E3C5A391B5}"/>
              </a:ext>
            </a:extLst>
          </p:cNvPr>
          <p:cNvPicPr>
            <a:picLocks noChangeAspect="1"/>
          </p:cNvPicPr>
          <p:nvPr/>
        </p:nvPicPr>
        <p:blipFill>
          <a:blip r:embed="rId2"/>
          <a:stretch>
            <a:fillRect/>
          </a:stretch>
        </p:blipFill>
        <p:spPr>
          <a:xfrm>
            <a:off x="549057" y="2861144"/>
            <a:ext cx="5258843" cy="3745302"/>
          </a:xfrm>
          <a:prstGeom prst="rect">
            <a:avLst/>
          </a:prstGeom>
        </p:spPr>
      </p:pic>
      <p:sp>
        <p:nvSpPr>
          <p:cNvPr id="8" name="pole tekstowe 7">
            <a:extLst>
              <a:ext uri="{FF2B5EF4-FFF2-40B4-BE49-F238E27FC236}">
                <a16:creationId xmlns:a16="http://schemas.microsoft.com/office/drawing/2014/main" id="{58833FAB-5C28-42C0-A23B-C005B4911A1B}"/>
              </a:ext>
            </a:extLst>
          </p:cNvPr>
          <p:cNvSpPr txBox="1"/>
          <p:nvPr/>
        </p:nvSpPr>
        <p:spPr>
          <a:xfrm>
            <a:off x="2716974"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err="1"/>
              <a:t>secret</a:t>
            </a:r>
          </a:p>
        </p:txBody>
      </p:sp>
      <p:pic>
        <p:nvPicPr>
          <p:cNvPr id="5" name="Obraz 5">
            <a:extLst>
              <a:ext uri="{FF2B5EF4-FFF2-40B4-BE49-F238E27FC236}">
                <a16:creationId xmlns:a16="http://schemas.microsoft.com/office/drawing/2014/main" id="{293B0F45-FBDF-4A48-A1AB-905D47873B55}"/>
              </a:ext>
            </a:extLst>
          </p:cNvPr>
          <p:cNvPicPr>
            <a:picLocks noChangeAspect="1"/>
          </p:cNvPicPr>
          <p:nvPr/>
        </p:nvPicPr>
        <p:blipFill>
          <a:blip r:embed="rId3"/>
          <a:stretch>
            <a:fillRect/>
          </a:stretch>
        </p:blipFill>
        <p:spPr>
          <a:xfrm>
            <a:off x="6394537" y="2861832"/>
            <a:ext cx="5352789" cy="3743927"/>
          </a:xfrm>
          <a:prstGeom prst="rect">
            <a:avLst/>
          </a:prstGeom>
        </p:spPr>
      </p:pic>
      <p:sp>
        <p:nvSpPr>
          <p:cNvPr id="9" name="pole tekstowe 8">
            <a:extLst>
              <a:ext uri="{FF2B5EF4-FFF2-40B4-BE49-F238E27FC236}">
                <a16:creationId xmlns:a16="http://schemas.microsoft.com/office/drawing/2014/main" id="{82867CCB-5DFB-40BB-8119-75E2F8E35ED5}"/>
              </a:ext>
            </a:extLst>
          </p:cNvPr>
          <p:cNvSpPr txBox="1"/>
          <p:nvPr/>
        </p:nvSpPr>
        <p:spPr>
          <a:xfrm>
            <a:off x="8197111"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t>shifted</a:t>
            </a:r>
            <a:r>
              <a:rPr lang="pl-PL" dirty="0"/>
              <a:t> </a:t>
            </a:r>
            <a:r>
              <a:rPr lang="pl-PL" dirty="0" err="1"/>
              <a:t>secret</a:t>
            </a:r>
            <a:endParaRPr lang="pl-PL" dirty="0"/>
          </a:p>
        </p:txBody>
      </p:sp>
    </p:spTree>
    <p:extLst>
      <p:ext uri="{BB962C8B-B14F-4D97-AF65-F5344CB8AC3E}">
        <p14:creationId xmlns:p14="http://schemas.microsoft.com/office/powerpoint/2010/main" val="143341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00C36E-AAFD-4188-BB55-FAE4A8272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13CB6D4A-4ADE-4BAF-BB67-7E9E8AB2C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2065753A-F15B-43F6-B811-03D543426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219AED55-7F29-4A42-9B4E-43EA0551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3394EDF3-F539-40F8-9354-FE0288582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Oval 18">
            <a:extLst>
              <a:ext uri="{FF2B5EF4-FFF2-40B4-BE49-F238E27FC236}">
                <a16:creationId xmlns:a16="http://schemas.microsoft.com/office/drawing/2014/main" id="{25236E71-242B-4CE7-96BC-B66F91F9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683A5930-ABB0-4C7A-8E96-AB945DFB0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ytuł 1">
            <a:extLst>
              <a:ext uri="{FF2B5EF4-FFF2-40B4-BE49-F238E27FC236}">
                <a16:creationId xmlns:a16="http://schemas.microsoft.com/office/drawing/2014/main" id="{698F385B-5710-402C-8056-E5795116F470}"/>
              </a:ext>
            </a:extLst>
          </p:cNvPr>
          <p:cNvSpPr>
            <a:spLocks noGrp="1"/>
          </p:cNvSpPr>
          <p:nvPr>
            <p:ph type="title"/>
          </p:nvPr>
        </p:nvSpPr>
        <p:spPr>
          <a:xfrm>
            <a:off x="8116335" y="973667"/>
            <a:ext cx="3297114" cy="4833745"/>
          </a:xfrm>
        </p:spPr>
        <p:txBody>
          <a:bodyPr>
            <a:normAutofit/>
          </a:bodyPr>
          <a:lstStyle/>
          <a:p>
            <a:r>
              <a:rPr lang="pl-PL" sz="3300">
                <a:solidFill>
                  <a:srgbClr val="EBEBEB"/>
                </a:solidFill>
                <a:cs typeface="Calibri Light"/>
              </a:rPr>
              <a:t>Terminologia w steganografii</a:t>
            </a:r>
            <a:endParaRPr lang="pl-PL" sz="3300">
              <a:solidFill>
                <a:srgbClr val="EBEBEB"/>
              </a:solidFill>
            </a:endParaRPr>
          </a:p>
        </p:txBody>
      </p:sp>
      <p:sp>
        <p:nvSpPr>
          <p:cNvPr id="23" name="Rectangle 22">
            <a:extLst>
              <a:ext uri="{FF2B5EF4-FFF2-40B4-BE49-F238E27FC236}">
                <a16:creationId xmlns:a16="http://schemas.microsoft.com/office/drawing/2014/main" id="{33E51D9F-DA72-49DE-9183-76B062B38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Symbol zastępczy zawartości 2">
            <a:extLst>
              <a:ext uri="{FF2B5EF4-FFF2-40B4-BE49-F238E27FC236}">
                <a16:creationId xmlns:a16="http://schemas.microsoft.com/office/drawing/2014/main" id="{4284F887-9626-4894-8E2B-7FCFDEF25DB1}"/>
              </a:ext>
            </a:extLst>
          </p:cNvPr>
          <p:cNvGraphicFramePr>
            <a:graphicFrameLocks noGrp="1"/>
          </p:cNvGraphicFramePr>
          <p:nvPr>
            <p:ph idx="1"/>
            <p:extLst>
              <p:ext uri="{D42A27DB-BD31-4B8C-83A1-F6EECF244321}">
                <p14:modId xmlns:p14="http://schemas.microsoft.com/office/powerpoint/2010/main" val="2690704727"/>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2254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Dźwięk wewnątrz dźwięku</a:t>
            </a:r>
          </a:p>
        </p:txBody>
      </p:sp>
      <p:sp>
        <p:nvSpPr>
          <p:cNvPr id="8" name="pole tekstowe 7">
            <a:extLst>
              <a:ext uri="{FF2B5EF4-FFF2-40B4-BE49-F238E27FC236}">
                <a16:creationId xmlns:a16="http://schemas.microsoft.com/office/drawing/2014/main" id="{58833FAB-5C28-42C0-A23B-C005B4911A1B}"/>
              </a:ext>
            </a:extLst>
          </p:cNvPr>
          <p:cNvSpPr txBox="1"/>
          <p:nvPr/>
        </p:nvSpPr>
        <p:spPr>
          <a:xfrm>
            <a:off x="2080234"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t>cover</a:t>
            </a:r>
            <a:r>
              <a:rPr lang="pl-PL" dirty="0"/>
              <a:t> with </a:t>
            </a:r>
            <a:r>
              <a:rPr lang="pl-PL" dirty="0" err="1"/>
              <a:t>secret</a:t>
            </a:r>
          </a:p>
        </p:txBody>
      </p:sp>
      <p:pic>
        <p:nvPicPr>
          <p:cNvPr id="5" name="Obraz 5">
            <a:extLst>
              <a:ext uri="{FF2B5EF4-FFF2-40B4-BE49-F238E27FC236}">
                <a16:creationId xmlns:a16="http://schemas.microsoft.com/office/drawing/2014/main" id="{293B0F45-FBDF-4A48-A1AB-905D47873B55}"/>
              </a:ext>
            </a:extLst>
          </p:cNvPr>
          <p:cNvPicPr>
            <a:picLocks noChangeAspect="1"/>
          </p:cNvPicPr>
          <p:nvPr/>
        </p:nvPicPr>
        <p:blipFill>
          <a:blip r:embed="rId2"/>
          <a:stretch>
            <a:fillRect/>
          </a:stretch>
        </p:blipFill>
        <p:spPr>
          <a:xfrm>
            <a:off x="6394537" y="2861832"/>
            <a:ext cx="5352789" cy="3743927"/>
          </a:xfrm>
          <a:prstGeom prst="rect">
            <a:avLst/>
          </a:prstGeom>
        </p:spPr>
      </p:pic>
      <p:sp>
        <p:nvSpPr>
          <p:cNvPr id="9" name="pole tekstowe 8">
            <a:extLst>
              <a:ext uri="{FF2B5EF4-FFF2-40B4-BE49-F238E27FC236}">
                <a16:creationId xmlns:a16="http://schemas.microsoft.com/office/drawing/2014/main" id="{82867CCB-5DFB-40BB-8119-75E2F8E35ED5}"/>
              </a:ext>
            </a:extLst>
          </p:cNvPr>
          <p:cNvSpPr txBox="1"/>
          <p:nvPr/>
        </p:nvSpPr>
        <p:spPr>
          <a:xfrm>
            <a:off x="8197111"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t>shifted</a:t>
            </a:r>
            <a:r>
              <a:rPr lang="pl-PL" dirty="0"/>
              <a:t> </a:t>
            </a:r>
            <a:r>
              <a:rPr lang="pl-PL" dirty="0" err="1"/>
              <a:t>secret</a:t>
            </a:r>
            <a:endParaRPr lang="pl-PL" dirty="0"/>
          </a:p>
        </p:txBody>
      </p:sp>
      <p:pic>
        <p:nvPicPr>
          <p:cNvPr id="4" name="Obraz 5">
            <a:extLst>
              <a:ext uri="{FF2B5EF4-FFF2-40B4-BE49-F238E27FC236}">
                <a16:creationId xmlns:a16="http://schemas.microsoft.com/office/drawing/2014/main" id="{6C5C2092-A775-460C-8405-AD8166031233}"/>
              </a:ext>
            </a:extLst>
          </p:cNvPr>
          <p:cNvPicPr>
            <a:picLocks noChangeAspect="1"/>
          </p:cNvPicPr>
          <p:nvPr/>
        </p:nvPicPr>
        <p:blipFill>
          <a:blip r:embed="rId3"/>
          <a:stretch>
            <a:fillRect/>
          </a:stretch>
        </p:blipFill>
        <p:spPr>
          <a:xfrm>
            <a:off x="716072" y="2864617"/>
            <a:ext cx="5206651" cy="3738356"/>
          </a:xfrm>
          <a:prstGeom prst="rect">
            <a:avLst/>
          </a:prstGeom>
        </p:spPr>
      </p:pic>
    </p:spTree>
    <p:extLst>
      <p:ext uri="{BB962C8B-B14F-4D97-AF65-F5344CB8AC3E}">
        <p14:creationId xmlns:p14="http://schemas.microsoft.com/office/powerpoint/2010/main" val="3738123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Dźwięk wewnątrz dźwięku</a:t>
            </a:r>
          </a:p>
        </p:txBody>
      </p:sp>
      <p:sp>
        <p:nvSpPr>
          <p:cNvPr id="8" name="pole tekstowe 7">
            <a:extLst>
              <a:ext uri="{FF2B5EF4-FFF2-40B4-BE49-F238E27FC236}">
                <a16:creationId xmlns:a16="http://schemas.microsoft.com/office/drawing/2014/main" id="{58833FAB-5C28-42C0-A23B-C005B4911A1B}"/>
              </a:ext>
            </a:extLst>
          </p:cNvPr>
          <p:cNvSpPr txBox="1"/>
          <p:nvPr/>
        </p:nvSpPr>
        <p:spPr>
          <a:xfrm>
            <a:off x="2080234"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hlinkClick r:id="rId2"/>
              </a:rPr>
              <a:t>original secret</a:t>
            </a:r>
            <a:endParaRPr lang="pl-PL" dirty="0"/>
          </a:p>
        </p:txBody>
      </p:sp>
      <p:sp>
        <p:nvSpPr>
          <p:cNvPr id="9" name="pole tekstowe 8">
            <a:extLst>
              <a:ext uri="{FF2B5EF4-FFF2-40B4-BE49-F238E27FC236}">
                <a16:creationId xmlns:a16="http://schemas.microsoft.com/office/drawing/2014/main" id="{82867CCB-5DFB-40BB-8119-75E2F8E35ED5}"/>
              </a:ext>
            </a:extLst>
          </p:cNvPr>
          <p:cNvSpPr txBox="1"/>
          <p:nvPr/>
        </p:nvSpPr>
        <p:spPr>
          <a:xfrm>
            <a:off x="8197111" y="24038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hlinkClick r:id="rId3"/>
              </a:rPr>
              <a:t>outcome secret</a:t>
            </a:r>
          </a:p>
        </p:txBody>
      </p:sp>
    </p:spTree>
    <p:extLst>
      <p:ext uri="{BB962C8B-B14F-4D97-AF65-F5344CB8AC3E}">
        <p14:creationId xmlns:p14="http://schemas.microsoft.com/office/powerpoint/2010/main" val="97858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AFD1CB1-4BD6-4AC1-8C95-126EC68A10B2}"/>
              </a:ext>
            </a:extLst>
          </p:cNvPr>
          <p:cNvSpPr>
            <a:spLocks noGrp="1"/>
          </p:cNvSpPr>
          <p:nvPr>
            <p:ph type="title"/>
          </p:nvPr>
        </p:nvSpPr>
        <p:spPr/>
        <p:txBody>
          <a:bodyPr/>
          <a:lstStyle/>
          <a:p>
            <a:r>
              <a:rPr lang="en-US" dirty="0" err="1"/>
              <a:t>Steganografia</a:t>
            </a:r>
            <a:r>
              <a:rPr lang="en-US" dirty="0"/>
              <a:t> w TCP/IP</a:t>
            </a:r>
            <a:endParaRPr lang="pl-PL" dirty="0"/>
          </a:p>
        </p:txBody>
      </p:sp>
      <p:sp>
        <p:nvSpPr>
          <p:cNvPr id="3" name="Symbol zastępczy zawartości 2">
            <a:extLst>
              <a:ext uri="{FF2B5EF4-FFF2-40B4-BE49-F238E27FC236}">
                <a16:creationId xmlns:a16="http://schemas.microsoft.com/office/drawing/2014/main" id="{728195DB-15C4-4965-8EB6-0D8D402969B0}"/>
              </a:ext>
            </a:extLst>
          </p:cNvPr>
          <p:cNvSpPr>
            <a:spLocks noGrp="1"/>
          </p:cNvSpPr>
          <p:nvPr>
            <p:ph idx="1"/>
          </p:nvPr>
        </p:nvSpPr>
        <p:spPr/>
        <p:txBody>
          <a:bodyPr vert="horz" lIns="91440" tIns="45720" rIns="91440" bIns="45720" rtlCol="0" anchor="t">
            <a:normAutofit/>
          </a:bodyPr>
          <a:lstStyle/>
          <a:p>
            <a:r>
              <a:rPr lang="pl-PL" dirty="0"/>
              <a:t>Jawna wiadomości pakietu TCP/IP jest przetrzymywana w sekcji data</a:t>
            </a:r>
          </a:p>
          <a:p>
            <a:r>
              <a:rPr lang="pl-PL" dirty="0"/>
              <a:t>Jest to tylko przykrywka, bo to by nie wzbudzać podejrzeń</a:t>
            </a:r>
          </a:p>
          <a:p>
            <a:r>
              <a:rPr lang="pl-PL" dirty="0"/>
              <a:t>Prawdziwa wiadomość będzie zakodowana w nagłówkach TCP/IP</a:t>
            </a:r>
          </a:p>
        </p:txBody>
      </p:sp>
      <p:pic>
        <p:nvPicPr>
          <p:cNvPr id="4" name="Obraz 4">
            <a:extLst>
              <a:ext uri="{FF2B5EF4-FFF2-40B4-BE49-F238E27FC236}">
                <a16:creationId xmlns:a16="http://schemas.microsoft.com/office/drawing/2014/main" id="{8B8581E9-BF2E-4325-8BCC-646761B5E8D8}"/>
              </a:ext>
            </a:extLst>
          </p:cNvPr>
          <p:cNvPicPr>
            <a:picLocks noChangeAspect="1"/>
          </p:cNvPicPr>
          <p:nvPr/>
        </p:nvPicPr>
        <p:blipFill>
          <a:blip r:embed="rId2"/>
          <a:stretch>
            <a:fillRect/>
          </a:stretch>
        </p:blipFill>
        <p:spPr>
          <a:xfrm>
            <a:off x="2101231" y="3856150"/>
            <a:ext cx="7773748" cy="2928729"/>
          </a:xfrm>
          <a:prstGeom prst="rect">
            <a:avLst/>
          </a:prstGeom>
        </p:spPr>
      </p:pic>
    </p:spTree>
    <p:extLst>
      <p:ext uri="{BB962C8B-B14F-4D97-AF65-F5344CB8AC3E}">
        <p14:creationId xmlns:p14="http://schemas.microsoft.com/office/powerpoint/2010/main" val="1538748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AFD1CB1-4BD6-4AC1-8C95-126EC68A10B2}"/>
              </a:ext>
            </a:extLst>
          </p:cNvPr>
          <p:cNvSpPr>
            <a:spLocks noGrp="1"/>
          </p:cNvSpPr>
          <p:nvPr>
            <p:ph type="title"/>
          </p:nvPr>
        </p:nvSpPr>
        <p:spPr/>
        <p:txBody>
          <a:bodyPr/>
          <a:lstStyle/>
          <a:p>
            <a:r>
              <a:rPr lang="en-US" dirty="0" err="1"/>
              <a:t>Steganografia</a:t>
            </a:r>
            <a:r>
              <a:rPr lang="en-US" dirty="0"/>
              <a:t> w TCP/IP</a:t>
            </a:r>
            <a:endParaRPr lang="pl-PL" dirty="0"/>
          </a:p>
        </p:txBody>
      </p:sp>
      <p:sp>
        <p:nvSpPr>
          <p:cNvPr id="3" name="Symbol zastępczy zawartości 2">
            <a:extLst>
              <a:ext uri="{FF2B5EF4-FFF2-40B4-BE49-F238E27FC236}">
                <a16:creationId xmlns:a16="http://schemas.microsoft.com/office/drawing/2014/main" id="{728195DB-15C4-4965-8EB6-0D8D402969B0}"/>
              </a:ext>
            </a:extLst>
          </p:cNvPr>
          <p:cNvSpPr>
            <a:spLocks noGrp="1"/>
          </p:cNvSpPr>
          <p:nvPr>
            <p:ph idx="1"/>
          </p:nvPr>
        </p:nvSpPr>
        <p:spPr/>
        <p:txBody>
          <a:bodyPr vert="horz" lIns="91440" tIns="45720" rIns="91440" bIns="45720" rtlCol="0" anchor="t">
            <a:normAutofit/>
          </a:bodyPr>
          <a:lstStyle/>
          <a:p>
            <a:r>
              <a:rPr lang="pl-PL" dirty="0"/>
              <a:t>Zaczynamy od nawiązania </a:t>
            </a:r>
            <a:r>
              <a:rPr lang="pl-PL" dirty="0" err="1"/>
              <a:t>steganograficznego</a:t>
            </a:r>
            <a:r>
              <a:rPr lang="pl-PL" dirty="0"/>
              <a:t> połączenia poprzez wysłanie zakodowanej w nagłówku wiadomości </a:t>
            </a:r>
            <a:r>
              <a:rPr lang="pl-PL" b="1" dirty="0"/>
              <a:t>start</a:t>
            </a:r>
          </a:p>
          <a:p>
            <a:r>
              <a:rPr lang="pl-PL" dirty="0"/>
              <a:t>Odbierający pakiety, przegląda nagłówki TCP/IP pod kątem wiadomości start</a:t>
            </a:r>
          </a:p>
          <a:p>
            <a:r>
              <a:rPr lang="pl-PL" dirty="0"/>
              <a:t>Jeśli wykryje jej obecność wysyła potwierdzenie odbioru wiadomości i zaczyna się </a:t>
            </a:r>
            <a:r>
              <a:rPr lang="pl-PL" dirty="0" err="1"/>
              <a:t>staganograficzne</a:t>
            </a:r>
            <a:r>
              <a:rPr lang="pl-PL" dirty="0"/>
              <a:t> połączenie</a:t>
            </a:r>
          </a:p>
          <a:p>
            <a:r>
              <a:rPr lang="pl-PL" dirty="0"/>
              <a:t>Po zakończonym połączeniu wysyłający przesyła wiadomość </a:t>
            </a:r>
            <a:r>
              <a:rPr lang="pl-PL" b="1" dirty="0"/>
              <a:t>stop</a:t>
            </a:r>
          </a:p>
        </p:txBody>
      </p:sp>
    </p:spTree>
    <p:extLst>
      <p:ext uri="{BB962C8B-B14F-4D97-AF65-F5344CB8AC3E}">
        <p14:creationId xmlns:p14="http://schemas.microsoft.com/office/powerpoint/2010/main" val="2302156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2A1C4FBE-87B1-4E55-9955-A1084E5B106F}"/>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3400" b="0" i="0" kern="1200">
                <a:solidFill>
                  <a:srgbClr val="EBEBEB"/>
                </a:solidFill>
                <a:latin typeface="+mj-lt"/>
                <a:ea typeface="+mj-ea"/>
                <a:cs typeface="+mj-cs"/>
              </a:rPr>
              <a:t>Steganografia w TCP/IP</a:t>
            </a:r>
          </a:p>
        </p:txBody>
      </p:sp>
      <p:pic>
        <p:nvPicPr>
          <p:cNvPr id="4" name="Obraz 4" descr="Obraz zawierający tekst, monitor, zrzut ekranu, ekran&#10;&#10;Opis wygenerowany automatycznie">
            <a:extLst>
              <a:ext uri="{FF2B5EF4-FFF2-40B4-BE49-F238E27FC236}">
                <a16:creationId xmlns:a16="http://schemas.microsoft.com/office/drawing/2014/main" id="{36E14B8F-5C9A-4FA0-B9D8-89C54BD18E7F}"/>
              </a:ext>
            </a:extLst>
          </p:cNvPr>
          <p:cNvPicPr>
            <a:picLocks noChangeAspect="1"/>
          </p:cNvPicPr>
          <p:nvPr/>
        </p:nvPicPr>
        <p:blipFill>
          <a:blip r:embed="rId3"/>
          <a:stretch>
            <a:fillRect/>
          </a:stretch>
        </p:blipFill>
        <p:spPr>
          <a:xfrm>
            <a:off x="1109763" y="1203068"/>
            <a:ext cx="6470907" cy="444874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4971677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4E2D04-BD11-4F16-AB75-58CCE248A3C9}"/>
              </a:ext>
            </a:extLst>
          </p:cNvPr>
          <p:cNvSpPr>
            <a:spLocks noGrp="1"/>
          </p:cNvSpPr>
          <p:nvPr>
            <p:ph type="title"/>
          </p:nvPr>
        </p:nvSpPr>
        <p:spPr>
          <a:xfrm>
            <a:off x="1154954" y="973668"/>
            <a:ext cx="8761413" cy="706964"/>
          </a:xfrm>
        </p:spPr>
        <p:txBody>
          <a:bodyPr>
            <a:normAutofit/>
          </a:bodyPr>
          <a:lstStyle/>
          <a:p>
            <a:r>
              <a:rPr lang="pl-PL">
                <a:solidFill>
                  <a:srgbClr val="EBEBEB"/>
                </a:solidFill>
              </a:rPr>
              <a:t>Wykrywanie steganografii na dysku</a:t>
            </a:r>
          </a:p>
        </p:txBody>
      </p:sp>
      <p:sp>
        <p:nvSpPr>
          <p:cNvPr id="9" name="Symbol zastępczy zawartości 2">
            <a:extLst>
              <a:ext uri="{FF2B5EF4-FFF2-40B4-BE49-F238E27FC236}">
                <a16:creationId xmlns:a16="http://schemas.microsoft.com/office/drawing/2014/main" id="{BE7A1512-94FD-4E89-89AF-538221738035}"/>
              </a:ext>
            </a:extLst>
          </p:cNvPr>
          <p:cNvSpPr>
            <a:spLocks noGrp="1"/>
          </p:cNvSpPr>
          <p:nvPr>
            <p:ph idx="1"/>
          </p:nvPr>
        </p:nvSpPr>
        <p:spPr>
          <a:xfrm>
            <a:off x="612161" y="2603500"/>
            <a:ext cx="5234696" cy="3416300"/>
          </a:xfrm>
        </p:spPr>
        <p:txBody>
          <a:bodyPr vert="horz" lIns="91440" tIns="45720" rIns="91440" bIns="45720" rtlCol="0" anchor="ctr">
            <a:normAutofit/>
          </a:bodyPr>
          <a:lstStyle/>
          <a:p>
            <a:pPr marL="0" indent="0">
              <a:buNone/>
            </a:pPr>
            <a:r>
              <a:rPr lang="pl-PL" sz="1600" dirty="0"/>
              <a:t>W pierwszej kolejności organy ścigania po przechwyceniu dysku robią wstępny wywiad czy mogą znajdować się na nim ukryte dane:</a:t>
            </a:r>
          </a:p>
          <a:p>
            <a:r>
              <a:rPr lang="pl-PL" sz="1600" dirty="0"/>
              <a:t>Okazuje się, że najłatwiejszą metodą jest przeszukanie dysku pod kątem obecności narzędzi steganograficznych</a:t>
            </a:r>
          </a:p>
        </p:txBody>
      </p:sp>
      <p:pic>
        <p:nvPicPr>
          <p:cNvPr id="6" name="Obraz 6">
            <a:extLst>
              <a:ext uri="{FF2B5EF4-FFF2-40B4-BE49-F238E27FC236}">
                <a16:creationId xmlns:a16="http://schemas.microsoft.com/office/drawing/2014/main" id="{71EBA2EA-53FF-40F4-BC93-5FEA1731518C}"/>
              </a:ext>
            </a:extLst>
          </p:cNvPr>
          <p:cNvPicPr>
            <a:picLocks noChangeAspect="1"/>
          </p:cNvPicPr>
          <p:nvPr/>
        </p:nvPicPr>
        <p:blipFill>
          <a:blip r:embed="rId2"/>
          <a:stretch>
            <a:fillRect/>
          </a:stretch>
        </p:blipFill>
        <p:spPr>
          <a:xfrm>
            <a:off x="6095939" y="2598499"/>
            <a:ext cx="5669604"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45319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4E2D04-BD11-4F16-AB75-58CCE248A3C9}"/>
              </a:ext>
            </a:extLst>
          </p:cNvPr>
          <p:cNvSpPr>
            <a:spLocks noGrp="1"/>
          </p:cNvSpPr>
          <p:nvPr>
            <p:ph type="title"/>
          </p:nvPr>
        </p:nvSpPr>
        <p:spPr>
          <a:xfrm>
            <a:off x="1154954" y="973668"/>
            <a:ext cx="8761413" cy="706964"/>
          </a:xfrm>
        </p:spPr>
        <p:txBody>
          <a:bodyPr>
            <a:normAutofit/>
          </a:bodyPr>
          <a:lstStyle/>
          <a:p>
            <a:r>
              <a:rPr lang="pl-PL">
                <a:solidFill>
                  <a:srgbClr val="EBEBEB"/>
                </a:solidFill>
              </a:rPr>
              <a:t>Wykrywanie steganografii na dysku</a:t>
            </a:r>
          </a:p>
        </p:txBody>
      </p:sp>
      <p:sp>
        <p:nvSpPr>
          <p:cNvPr id="9" name="Symbol zastępczy zawartości 2">
            <a:extLst>
              <a:ext uri="{FF2B5EF4-FFF2-40B4-BE49-F238E27FC236}">
                <a16:creationId xmlns:a16="http://schemas.microsoft.com/office/drawing/2014/main" id="{BE7A1512-94FD-4E89-89AF-538221738035}"/>
              </a:ext>
            </a:extLst>
          </p:cNvPr>
          <p:cNvSpPr>
            <a:spLocks noGrp="1"/>
          </p:cNvSpPr>
          <p:nvPr>
            <p:ph idx="1"/>
          </p:nvPr>
        </p:nvSpPr>
        <p:spPr>
          <a:xfrm>
            <a:off x="424271" y="2603500"/>
            <a:ext cx="5370395" cy="3416300"/>
          </a:xfrm>
        </p:spPr>
        <p:txBody>
          <a:bodyPr vert="horz" lIns="91440" tIns="45720" rIns="91440" bIns="45720" rtlCol="0" anchor="ctr">
            <a:normAutofit/>
          </a:bodyPr>
          <a:lstStyle/>
          <a:p>
            <a:pPr marL="0" indent="0">
              <a:buNone/>
            </a:pPr>
            <a:r>
              <a:rPr lang="pl-PL" sz="1600" dirty="0"/>
              <a:t>Organy ścigania mogą również:</a:t>
            </a:r>
            <a:endParaRPr lang="pl-PL" sz="1600" dirty="0">
              <a:ea typeface="+mn-lt"/>
              <a:cs typeface="+mn-lt"/>
            </a:endParaRPr>
          </a:p>
          <a:p>
            <a:pPr marL="285750" indent="-285750"/>
            <a:r>
              <a:rPr lang="pl-PL" sz="1600" dirty="0">
                <a:ea typeface="+mn-lt"/>
                <a:cs typeface="+mn-lt"/>
              </a:rPr>
              <a:t>Przeanalizować techniczne umiejętności właściciela dysku</a:t>
            </a:r>
          </a:p>
          <a:p>
            <a:pPr marL="285750" indent="-285750"/>
            <a:r>
              <a:rPr lang="pl-PL" sz="1600" dirty="0">
                <a:ea typeface="+mn-lt"/>
                <a:cs typeface="+mn-lt"/>
              </a:rPr>
              <a:t>Sprawdzić historię przeglądania/ciasteczka</a:t>
            </a:r>
          </a:p>
          <a:p>
            <a:pPr marL="285750" indent="-285750"/>
            <a:r>
              <a:rPr lang="pl-PL" sz="1600" dirty="0">
                <a:ea typeface="+mn-lt"/>
                <a:cs typeface="+mn-lt"/>
              </a:rPr>
              <a:t>Przejrzeć dysk pod kątem obecności dużej ilości plików, w których zazwyczaj ukrywa się dane</a:t>
            </a:r>
          </a:p>
          <a:p>
            <a:pPr marL="285750" indent="-285750"/>
            <a:endParaRPr lang="pl-PL" sz="1600" dirty="0">
              <a:ea typeface="+mn-lt"/>
              <a:cs typeface="+mn-lt"/>
            </a:endParaRPr>
          </a:p>
        </p:txBody>
      </p:sp>
      <p:pic>
        <p:nvPicPr>
          <p:cNvPr id="6" name="Obraz 6">
            <a:extLst>
              <a:ext uri="{FF2B5EF4-FFF2-40B4-BE49-F238E27FC236}">
                <a16:creationId xmlns:a16="http://schemas.microsoft.com/office/drawing/2014/main" id="{71EBA2EA-53FF-40F4-BC93-5FEA1731518C}"/>
              </a:ext>
            </a:extLst>
          </p:cNvPr>
          <p:cNvPicPr>
            <a:picLocks noChangeAspect="1"/>
          </p:cNvPicPr>
          <p:nvPr/>
        </p:nvPicPr>
        <p:blipFill>
          <a:blip r:embed="rId2"/>
          <a:stretch>
            <a:fillRect/>
          </a:stretch>
        </p:blipFill>
        <p:spPr>
          <a:xfrm>
            <a:off x="6095939" y="2598499"/>
            <a:ext cx="5669604"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6721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4E2D04-BD11-4F16-AB75-58CCE248A3C9}"/>
              </a:ext>
            </a:extLst>
          </p:cNvPr>
          <p:cNvSpPr>
            <a:spLocks noGrp="1"/>
          </p:cNvSpPr>
          <p:nvPr>
            <p:ph type="title"/>
          </p:nvPr>
        </p:nvSpPr>
        <p:spPr>
          <a:xfrm>
            <a:off x="1154954" y="973668"/>
            <a:ext cx="8761413" cy="706964"/>
          </a:xfrm>
        </p:spPr>
        <p:txBody>
          <a:bodyPr>
            <a:normAutofit/>
          </a:bodyPr>
          <a:lstStyle/>
          <a:p>
            <a:r>
              <a:rPr lang="pl-PL">
                <a:solidFill>
                  <a:srgbClr val="EBEBEB"/>
                </a:solidFill>
              </a:rPr>
              <a:t>Wykrywanie steganografii na dysku</a:t>
            </a:r>
          </a:p>
        </p:txBody>
      </p:sp>
      <p:sp>
        <p:nvSpPr>
          <p:cNvPr id="9" name="Symbol zastępczy zawartości 2">
            <a:extLst>
              <a:ext uri="{FF2B5EF4-FFF2-40B4-BE49-F238E27FC236}">
                <a16:creationId xmlns:a16="http://schemas.microsoft.com/office/drawing/2014/main" id="{BE7A1512-94FD-4E89-89AF-538221738035}"/>
              </a:ext>
            </a:extLst>
          </p:cNvPr>
          <p:cNvSpPr>
            <a:spLocks noGrp="1"/>
          </p:cNvSpPr>
          <p:nvPr>
            <p:ph idx="1"/>
          </p:nvPr>
        </p:nvSpPr>
        <p:spPr>
          <a:xfrm>
            <a:off x="424271" y="2603500"/>
            <a:ext cx="5370395" cy="3416300"/>
          </a:xfrm>
        </p:spPr>
        <p:txBody>
          <a:bodyPr vert="horz" lIns="91440" tIns="45720" rIns="91440" bIns="45720" rtlCol="0" anchor="ctr">
            <a:normAutofit/>
          </a:bodyPr>
          <a:lstStyle/>
          <a:p>
            <a:pPr marL="285750" indent="-285750"/>
            <a:r>
              <a:rPr lang="pl-PL" sz="1600" dirty="0"/>
              <a:t>Istnieje dużo narzędzi służących do znajdowania na dysku narzędzi </a:t>
            </a:r>
            <a:r>
              <a:rPr lang="pl-PL" sz="1600" dirty="0" err="1"/>
              <a:t>steganograficznych</a:t>
            </a:r>
            <a:r>
              <a:rPr lang="pl-PL" sz="1600" dirty="0"/>
              <a:t> lub artefaktów wskazujących na ich obecność</a:t>
            </a:r>
            <a:endParaRPr lang="pl-PL"/>
          </a:p>
          <a:p>
            <a:pPr marL="285750" indent="-285750"/>
            <a:r>
              <a:rPr lang="pl-PL" sz="1600" dirty="0">
                <a:ea typeface="+mn-lt"/>
                <a:cs typeface="+mn-lt"/>
              </a:rPr>
              <a:t>Przykładem takiego narzędzia może być </a:t>
            </a:r>
            <a:r>
              <a:rPr lang="pl-PL" sz="1600" dirty="0" err="1">
                <a:ea typeface="+mn-lt"/>
                <a:cs typeface="+mn-lt"/>
              </a:rPr>
              <a:t>Steganography</a:t>
            </a:r>
            <a:r>
              <a:rPr lang="pl-PL" sz="1600" dirty="0">
                <a:ea typeface="+mn-lt"/>
                <a:cs typeface="+mn-lt"/>
              </a:rPr>
              <a:t> Analyzer </a:t>
            </a:r>
            <a:r>
              <a:rPr lang="pl-PL" sz="1600" dirty="0" err="1">
                <a:ea typeface="+mn-lt"/>
                <a:cs typeface="+mn-lt"/>
              </a:rPr>
              <a:t>Artifact</a:t>
            </a:r>
            <a:r>
              <a:rPr lang="pl-PL" sz="1600" dirty="0">
                <a:ea typeface="+mn-lt"/>
                <a:cs typeface="+mn-lt"/>
              </a:rPr>
              <a:t> </a:t>
            </a:r>
            <a:r>
              <a:rPr lang="pl-PL" sz="1600" dirty="0" err="1">
                <a:ea typeface="+mn-lt"/>
                <a:cs typeface="+mn-lt"/>
              </a:rPr>
              <a:t>Scanner</a:t>
            </a:r>
          </a:p>
          <a:p>
            <a:pPr marL="285750" indent="-285750"/>
            <a:endParaRPr lang="pl-PL" sz="1600" dirty="0">
              <a:ea typeface="+mn-lt"/>
              <a:cs typeface="+mn-lt"/>
            </a:endParaRPr>
          </a:p>
        </p:txBody>
      </p:sp>
      <p:pic>
        <p:nvPicPr>
          <p:cNvPr id="6" name="Obraz 6">
            <a:extLst>
              <a:ext uri="{FF2B5EF4-FFF2-40B4-BE49-F238E27FC236}">
                <a16:creationId xmlns:a16="http://schemas.microsoft.com/office/drawing/2014/main" id="{71EBA2EA-53FF-40F4-BC93-5FEA1731518C}"/>
              </a:ext>
            </a:extLst>
          </p:cNvPr>
          <p:cNvPicPr>
            <a:picLocks noChangeAspect="1"/>
          </p:cNvPicPr>
          <p:nvPr/>
        </p:nvPicPr>
        <p:blipFill>
          <a:blip r:embed="rId2"/>
          <a:stretch>
            <a:fillRect/>
          </a:stretch>
        </p:blipFill>
        <p:spPr>
          <a:xfrm>
            <a:off x="6095939" y="2598499"/>
            <a:ext cx="5669604"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691467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 name="Rectangle 8">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ytuł 1">
            <a:extLst>
              <a:ext uri="{FF2B5EF4-FFF2-40B4-BE49-F238E27FC236}">
                <a16:creationId xmlns:a16="http://schemas.microsoft.com/office/drawing/2014/main" id="{F04E2D04-BD11-4F16-AB75-58CCE248A3C9}"/>
              </a:ext>
            </a:extLst>
          </p:cNvPr>
          <p:cNvSpPr>
            <a:spLocks noGrp="1"/>
          </p:cNvSpPr>
          <p:nvPr>
            <p:ph type="title"/>
          </p:nvPr>
        </p:nvSpPr>
        <p:spPr>
          <a:xfrm>
            <a:off x="1154954" y="973668"/>
            <a:ext cx="8761413" cy="706964"/>
          </a:xfrm>
        </p:spPr>
        <p:txBody>
          <a:bodyPr>
            <a:normAutofit/>
          </a:bodyPr>
          <a:lstStyle/>
          <a:p>
            <a:r>
              <a:rPr lang="pl-PL">
                <a:solidFill>
                  <a:srgbClr val="FFFFFF"/>
                </a:solidFill>
              </a:rPr>
              <a:t>Wykrywanie steganografii na dysku</a:t>
            </a:r>
          </a:p>
        </p:txBody>
      </p:sp>
      <p:sp>
        <p:nvSpPr>
          <p:cNvPr id="12" name="Rectangle 11">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 name="Symbol zastępczy zawartości 2">
            <a:extLst>
              <a:ext uri="{FF2B5EF4-FFF2-40B4-BE49-F238E27FC236}">
                <a16:creationId xmlns:a16="http://schemas.microsoft.com/office/drawing/2014/main" id="{2FC25AA9-60A9-46D1-B3DF-88071F0C1D57}"/>
              </a:ext>
            </a:extLst>
          </p:cNvPr>
          <p:cNvGraphicFramePr>
            <a:graphicFrameLocks/>
          </p:cNvGraphicFramePr>
          <p:nvPr>
            <p:extLst>
              <p:ext uri="{D42A27DB-BD31-4B8C-83A1-F6EECF244321}">
                <p14:modId xmlns:p14="http://schemas.microsoft.com/office/powerpoint/2010/main" val="90762040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241971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ytuł 1">
            <a:extLst>
              <a:ext uri="{FF2B5EF4-FFF2-40B4-BE49-F238E27FC236}">
                <a16:creationId xmlns:a16="http://schemas.microsoft.com/office/drawing/2014/main" id="{7E9FF7E4-2CD4-4DBD-9AE6-64C68A6B8932}"/>
              </a:ext>
            </a:extLst>
          </p:cNvPr>
          <p:cNvSpPr>
            <a:spLocks noGrp="1"/>
          </p:cNvSpPr>
          <p:nvPr>
            <p:ph type="title"/>
          </p:nvPr>
        </p:nvSpPr>
        <p:spPr>
          <a:xfrm>
            <a:off x="1154955" y="4834467"/>
            <a:ext cx="8825658" cy="586380"/>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Wykrywanie steganografii na dysku</a:t>
            </a:r>
          </a:p>
        </p:txBody>
      </p:sp>
      <p:sp>
        <p:nvSpPr>
          <p:cNvPr id="17" name="Rectangle 16">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Obraz 5" descr="Obraz zawierający tekst&#10;&#10;Opis wygenerowany automatycznie">
            <a:extLst>
              <a:ext uri="{FF2B5EF4-FFF2-40B4-BE49-F238E27FC236}">
                <a16:creationId xmlns:a16="http://schemas.microsoft.com/office/drawing/2014/main" id="{334AEB44-3021-42E6-8C9B-06E94031D65D}"/>
              </a:ext>
            </a:extLst>
          </p:cNvPr>
          <p:cNvPicPr>
            <a:picLocks noChangeAspect="1"/>
          </p:cNvPicPr>
          <p:nvPr/>
        </p:nvPicPr>
        <p:blipFill>
          <a:blip r:embed="rId3"/>
          <a:stretch>
            <a:fillRect/>
          </a:stretch>
        </p:blipFill>
        <p:spPr>
          <a:xfrm>
            <a:off x="1154482" y="1081316"/>
            <a:ext cx="6918542" cy="3568026"/>
          </a:xfrm>
          <a:prstGeom prst="rect">
            <a:avLst/>
          </a:prstGeom>
        </p:spPr>
      </p:pic>
    </p:spTree>
    <p:extLst>
      <p:ext uri="{BB962C8B-B14F-4D97-AF65-F5344CB8AC3E}">
        <p14:creationId xmlns:p14="http://schemas.microsoft.com/office/powerpoint/2010/main" val="306272683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ytuł 1">
            <a:extLst>
              <a:ext uri="{FF2B5EF4-FFF2-40B4-BE49-F238E27FC236}">
                <a16:creationId xmlns:a16="http://schemas.microsoft.com/office/drawing/2014/main" id="{698F385B-5710-402C-8056-E5795116F470}"/>
              </a:ext>
            </a:extLst>
          </p:cNvPr>
          <p:cNvSpPr>
            <a:spLocks noGrp="1"/>
          </p:cNvSpPr>
          <p:nvPr>
            <p:ph type="title"/>
          </p:nvPr>
        </p:nvSpPr>
        <p:spPr>
          <a:xfrm>
            <a:off x="1154954" y="973668"/>
            <a:ext cx="8761413" cy="706964"/>
          </a:xfrm>
        </p:spPr>
        <p:txBody>
          <a:bodyPr>
            <a:normAutofit/>
          </a:bodyPr>
          <a:lstStyle/>
          <a:p>
            <a:r>
              <a:rPr lang="pl-PL">
                <a:solidFill>
                  <a:srgbClr val="FFFFFF"/>
                </a:solidFill>
                <a:cs typeface="Calibri Light"/>
              </a:rPr>
              <a:t>Rodzaje steganografii</a:t>
            </a:r>
          </a:p>
        </p:txBody>
      </p:sp>
      <p:sp>
        <p:nvSpPr>
          <p:cNvPr id="26" name="Rectangle 2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Symbol zastępczy zawartości 2">
            <a:extLst>
              <a:ext uri="{FF2B5EF4-FFF2-40B4-BE49-F238E27FC236}">
                <a16:creationId xmlns:a16="http://schemas.microsoft.com/office/drawing/2014/main" id="{EA9E08A7-37D4-4A66-B98E-4BD97261C655}"/>
              </a:ext>
            </a:extLst>
          </p:cNvPr>
          <p:cNvGraphicFramePr>
            <a:graphicFrameLocks noGrp="1"/>
          </p:cNvGraphicFramePr>
          <p:nvPr>
            <p:ph idx="1"/>
            <p:extLst>
              <p:ext uri="{D42A27DB-BD31-4B8C-83A1-F6EECF244321}">
                <p14:modId xmlns:p14="http://schemas.microsoft.com/office/powerpoint/2010/main" val="306282318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52749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9" name="Rectangle 18">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86F4C8E6-698C-4E73-A551-AD0C0E0E958E}"/>
              </a:ext>
            </a:extLst>
          </p:cNvPr>
          <p:cNvSpPr>
            <a:spLocks noGrp="1"/>
          </p:cNvSpPr>
          <p:nvPr>
            <p:ph type="title"/>
          </p:nvPr>
        </p:nvSpPr>
        <p:spPr>
          <a:xfrm>
            <a:off x="1683171" y="1143000"/>
            <a:ext cx="8825658" cy="3389217"/>
          </a:xfrm>
        </p:spPr>
        <p:txBody>
          <a:bodyPr vert="horz" lIns="91440" tIns="45720" rIns="91440" bIns="45720" rtlCol="0" anchor="ctr">
            <a:normAutofit/>
          </a:bodyPr>
          <a:lstStyle/>
          <a:p>
            <a:pPr algn="ctr"/>
            <a:r>
              <a:rPr lang="pl-PL" sz="6600" dirty="0">
                <a:solidFill>
                  <a:srgbClr val="FFFFFF"/>
                </a:solidFill>
              </a:rPr>
              <a:t>Dziękuję za uwagę</a:t>
            </a:r>
          </a:p>
        </p:txBody>
      </p:sp>
    </p:spTree>
    <p:extLst>
      <p:ext uri="{BB962C8B-B14F-4D97-AF65-F5344CB8AC3E}">
        <p14:creationId xmlns:p14="http://schemas.microsoft.com/office/powerpoint/2010/main" val="197591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72E8EB6-2E42-4B6F-8264-7F9E4971DF55}"/>
              </a:ext>
            </a:extLst>
          </p:cNvPr>
          <p:cNvSpPr>
            <a:spLocks noGrp="1"/>
          </p:cNvSpPr>
          <p:nvPr>
            <p:ph type="title"/>
          </p:nvPr>
        </p:nvSpPr>
        <p:spPr/>
        <p:txBody>
          <a:bodyPr/>
          <a:lstStyle/>
          <a:p>
            <a:r>
              <a:rPr lang="pl-PL" dirty="0"/>
              <a:t>Źródła:</a:t>
            </a:r>
          </a:p>
        </p:txBody>
      </p:sp>
      <p:sp>
        <p:nvSpPr>
          <p:cNvPr id="3" name="Symbol zastępczy zawartości 2">
            <a:extLst>
              <a:ext uri="{FF2B5EF4-FFF2-40B4-BE49-F238E27FC236}">
                <a16:creationId xmlns:a16="http://schemas.microsoft.com/office/drawing/2014/main" id="{319E85C8-56A4-4FCC-8790-C21B1F5E6BD8}"/>
              </a:ext>
            </a:extLst>
          </p:cNvPr>
          <p:cNvSpPr>
            <a:spLocks noGrp="1"/>
          </p:cNvSpPr>
          <p:nvPr>
            <p:ph idx="1"/>
          </p:nvPr>
        </p:nvSpPr>
        <p:spPr/>
        <p:txBody>
          <a:bodyPr vert="horz" lIns="91440" tIns="45720" rIns="91440" bIns="45720" rtlCol="0" anchor="t">
            <a:normAutofit/>
          </a:bodyPr>
          <a:lstStyle/>
          <a:p>
            <a:r>
              <a:rPr lang="pl-PL" sz="1200" dirty="0">
                <a:ea typeface="+mn-lt"/>
                <a:cs typeface="+mn-lt"/>
              </a:rPr>
              <a:t>https://en.wikipedia.org/wiki/Steganography</a:t>
            </a:r>
            <a:endParaRPr lang="pl-PL"/>
          </a:p>
          <a:p>
            <a:r>
              <a:rPr lang="pl-PL" sz="1200" dirty="0">
                <a:ea typeface="+mn-lt"/>
                <a:cs typeface="+mn-lt"/>
              </a:rPr>
              <a:t>https://en.wikipedia.org/wiki/Invisible_ink</a:t>
            </a:r>
          </a:p>
          <a:p>
            <a:r>
              <a:rPr lang="pl-PL" sz="1200" dirty="0" err="1">
                <a:ea typeface="+mn-lt"/>
                <a:cs typeface="+mn-lt"/>
              </a:rPr>
              <a:t>Steganografia</a:t>
            </a:r>
            <a:r>
              <a:rPr lang="pl-PL" sz="1200" dirty="0">
                <a:ea typeface="+mn-lt"/>
                <a:cs typeface="+mn-lt"/>
              </a:rPr>
              <a:t> Referat na seminarium z testowania oprogramowania Anna Zaleska</a:t>
            </a:r>
          </a:p>
          <a:p>
            <a:r>
              <a:rPr lang="pl-PL" sz="1200" dirty="0">
                <a:ea typeface="+mn-lt"/>
                <a:cs typeface="+mn-lt"/>
              </a:rPr>
              <a:t>https://slideplayer.com/slide/13681691/ </a:t>
            </a:r>
            <a:endParaRPr lang="pl-PL" sz="1200" dirty="0"/>
          </a:p>
          <a:p>
            <a:r>
              <a:rPr lang="pl-PL" sz="1200" dirty="0">
                <a:ea typeface="+mn-lt"/>
                <a:cs typeface="+mn-lt"/>
              </a:rPr>
              <a:t>https://github.com/mbarosevic/steganography</a:t>
            </a:r>
          </a:p>
          <a:p>
            <a:r>
              <a:rPr lang="pl-PL" sz="1200" dirty="0" err="1">
                <a:ea typeface="+mn-lt"/>
                <a:cs typeface="+mn-lt"/>
              </a:rPr>
              <a:t>Steganography</a:t>
            </a:r>
            <a:r>
              <a:rPr lang="pl-PL" sz="1200" dirty="0">
                <a:ea typeface="+mn-lt"/>
                <a:cs typeface="+mn-lt"/>
              </a:rPr>
              <a:t>: </a:t>
            </a:r>
            <a:r>
              <a:rPr lang="pl-PL" sz="1200" dirty="0" err="1">
                <a:ea typeface="+mn-lt"/>
                <a:cs typeface="+mn-lt"/>
              </a:rPr>
              <a:t>Dct</a:t>
            </a:r>
            <a:r>
              <a:rPr lang="pl-PL" sz="1200" dirty="0">
                <a:ea typeface="+mn-lt"/>
                <a:cs typeface="+mn-lt"/>
              </a:rPr>
              <a:t> </a:t>
            </a:r>
            <a:r>
              <a:rPr lang="pl-PL" sz="1200" dirty="0" err="1">
                <a:ea typeface="+mn-lt"/>
                <a:cs typeface="+mn-lt"/>
              </a:rPr>
              <a:t>Coefficient</a:t>
            </a:r>
            <a:r>
              <a:rPr lang="pl-PL" sz="1200" dirty="0">
                <a:ea typeface="+mn-lt"/>
                <a:cs typeface="+mn-lt"/>
              </a:rPr>
              <a:t> </a:t>
            </a:r>
            <a:r>
              <a:rPr lang="pl-PL" sz="1200" dirty="0" err="1">
                <a:ea typeface="+mn-lt"/>
                <a:cs typeface="+mn-lt"/>
              </a:rPr>
              <a:t>Replacement</a:t>
            </a:r>
            <a:r>
              <a:rPr lang="pl-PL" sz="1200" dirty="0">
                <a:ea typeface="+mn-lt"/>
                <a:cs typeface="+mn-lt"/>
              </a:rPr>
              <a:t> Method and </a:t>
            </a:r>
            <a:r>
              <a:rPr lang="pl-PL" sz="1200" dirty="0" err="1">
                <a:ea typeface="+mn-lt"/>
                <a:cs typeface="+mn-lt"/>
              </a:rPr>
              <a:t>Compare</a:t>
            </a:r>
            <a:r>
              <a:rPr lang="pl-PL" sz="1200" dirty="0">
                <a:ea typeface="+mn-lt"/>
                <a:cs typeface="+mn-lt"/>
              </a:rPr>
              <a:t> With </a:t>
            </a:r>
            <a:r>
              <a:rPr lang="pl-PL" sz="1200" dirty="0" err="1">
                <a:ea typeface="+mn-lt"/>
                <a:cs typeface="+mn-lt"/>
              </a:rPr>
              <a:t>JSteg</a:t>
            </a:r>
            <a:r>
              <a:rPr lang="pl-PL" sz="1200" dirty="0">
                <a:ea typeface="+mn-lt"/>
                <a:cs typeface="+mn-lt"/>
              </a:rPr>
              <a:t> </a:t>
            </a:r>
            <a:r>
              <a:rPr lang="pl-PL" sz="1200" dirty="0" err="1">
                <a:ea typeface="+mn-lt"/>
                <a:cs typeface="+mn-lt"/>
              </a:rPr>
              <a:t>Algorithm</a:t>
            </a:r>
            <a:endParaRPr lang="pl-PL" sz="1200" dirty="0" err="1"/>
          </a:p>
          <a:p>
            <a:r>
              <a:rPr lang="pl-PL" sz="1200" dirty="0">
                <a:ea typeface="+mn-lt"/>
                <a:cs typeface="+mn-lt"/>
              </a:rPr>
              <a:t>https://www.researchgate.net/publication/335056191_Utilizing_pseudo-spaces_to_improve_Arabic_text_steganography_for_multimedia_data_communications</a:t>
            </a:r>
            <a:endParaRPr lang="pl-PL" sz="1200" dirty="0"/>
          </a:p>
          <a:p>
            <a:r>
              <a:rPr lang="pl-PL" sz="1200" dirty="0">
                <a:ea typeface="+mn-lt"/>
                <a:cs typeface="+mn-lt"/>
              </a:rPr>
              <a:t>https://sumit-arora.medium.com/audio-steganography-the-art-of-hiding-secrets-within-earshot-part-1-of-2-6a3bbd706e15#:~:text=For%20example%2C%20with%20its%20big,such%20as%20a%20dog%20whistle.</a:t>
            </a:r>
            <a:endParaRPr lang="pl-PL" sz="1200" dirty="0"/>
          </a:p>
          <a:p>
            <a:r>
              <a:rPr lang="pl-PL" sz="1200" dirty="0">
                <a:ea typeface="+mn-lt"/>
                <a:cs typeface="+mn-lt"/>
              </a:rPr>
              <a:t>https://www.sciencedirect.com/topics/computer-science/steganography-tool#:~:text=The%20most%20common%20way%20that,hiding%20text%20behind%20other%20text.</a:t>
            </a:r>
            <a:endParaRPr lang="pl-PL" sz="1200" dirty="0"/>
          </a:p>
          <a:p>
            <a:endParaRPr lang="pl-PL" dirty="0"/>
          </a:p>
        </p:txBody>
      </p:sp>
    </p:spTree>
    <p:extLst>
      <p:ext uri="{BB962C8B-B14F-4D97-AF65-F5344CB8AC3E}">
        <p14:creationId xmlns:p14="http://schemas.microsoft.com/office/powerpoint/2010/main" val="234396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a:solidFill>
                  <a:srgbClr val="EBEBEB"/>
                </a:solidFill>
              </a:rPr>
              <a:t>Steganografia w Dziejach Herodota</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pl-PL" dirty="0"/>
              <a:t>Pierwsze wzmianki o użyciu technik </a:t>
            </a:r>
            <a:r>
              <a:rPr lang="pl-PL" dirty="0" err="1"/>
              <a:t>steganograficznych</a:t>
            </a:r>
            <a:r>
              <a:rPr lang="pl-PL" dirty="0"/>
              <a:t> pochodzą z Dziejów Herodota (greckiego historyka) z V wieku p.n.e.</a:t>
            </a:r>
          </a:p>
          <a:p>
            <a:r>
              <a:rPr lang="pl-PL" dirty="0">
                <a:ea typeface="+mn-lt"/>
                <a:cs typeface="+mn-lt"/>
              </a:rPr>
              <a:t>Opisuje on przesłanie przez króla Sparty informacji o zamierzonym najeździe perskim na tabliczce do pisania zapisanej nie w sposób tradycyjny, poprzez wykonanie liter w wosku, lecz umieszczenie przekazu bezpośrednio na desce. Zapisana tym sposobem deska po pokryciu jej woskiem nie wzbudzała podejrzeń.</a:t>
            </a:r>
            <a:endParaRPr lang="pl-PL" dirty="0"/>
          </a:p>
        </p:txBody>
      </p:sp>
      <p:pic>
        <p:nvPicPr>
          <p:cNvPr id="5" name="Obraz 5" descr="Obraz zawierający tekst, futerał, akcesorium&#10;&#10;Opis wygenerowany automatycznie">
            <a:extLst>
              <a:ext uri="{FF2B5EF4-FFF2-40B4-BE49-F238E27FC236}">
                <a16:creationId xmlns:a16="http://schemas.microsoft.com/office/drawing/2014/main" id="{66552CF9-D905-4A3F-B756-4B5C9BD1AA2C}"/>
              </a:ext>
            </a:extLst>
          </p:cNvPr>
          <p:cNvPicPr>
            <a:picLocks noChangeAspect="1"/>
          </p:cNvPicPr>
          <p:nvPr/>
        </p:nvPicPr>
        <p:blipFill>
          <a:blip r:embed="rId2"/>
          <a:stretch>
            <a:fillRect/>
          </a:stretch>
        </p:blipFill>
        <p:spPr>
          <a:xfrm>
            <a:off x="7707420" y="2755284"/>
            <a:ext cx="4405719" cy="2857976"/>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751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Steganografia w Dziejach Herodota</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5290077" y="437513"/>
            <a:ext cx="5502614" cy="5954325"/>
          </a:xfrm>
        </p:spPr>
        <p:txBody>
          <a:bodyPr vert="horz" lIns="91440" tIns="45720" rIns="91440" bIns="45720" rtlCol="0" anchor="ctr">
            <a:normAutofit/>
          </a:bodyPr>
          <a:lstStyle/>
          <a:p>
            <a:r>
              <a:rPr lang="pl-PL" sz="2000">
                <a:ea typeface="+mn-lt"/>
                <a:cs typeface="+mn-lt"/>
              </a:rPr>
              <a:t>W tych samych Dziejach czytamy też, że tyran Histiajos przetrzymywany przez króla perskiego postanowił przesłać informację do swego zięcia, tak aby mogła się ona przedostać mimo pilnujących go strażników. Aby tego dokonać na wygolonej głowie swego niewolnika wytatuował przesłanie. Kiedy niewolnikowi odrosły włosy posłał go z oficjalnym, mało istotnym listem.</a:t>
            </a:r>
            <a:endParaRPr lang="pl-PL" sz="2000"/>
          </a:p>
        </p:txBody>
      </p:sp>
    </p:spTree>
    <p:extLst>
      <p:ext uri="{BB962C8B-B14F-4D97-AF65-F5344CB8AC3E}">
        <p14:creationId xmlns:p14="http://schemas.microsoft.com/office/powerpoint/2010/main" val="679817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err="1"/>
              <a:t>Skytale</a:t>
            </a:r>
          </a:p>
        </p:txBody>
      </p:sp>
      <p:pic>
        <p:nvPicPr>
          <p:cNvPr id="4" name="Obraz 4">
            <a:extLst>
              <a:ext uri="{FF2B5EF4-FFF2-40B4-BE49-F238E27FC236}">
                <a16:creationId xmlns:a16="http://schemas.microsoft.com/office/drawing/2014/main" id="{61FED4C4-917D-4867-99FF-9C692A7348FC}"/>
              </a:ext>
            </a:extLst>
          </p:cNvPr>
          <p:cNvPicPr>
            <a:picLocks noChangeAspect="1"/>
          </p:cNvPicPr>
          <p:nvPr/>
        </p:nvPicPr>
        <p:blipFill rotWithShape="1">
          <a:blip r:embed="rId2"/>
          <a:srcRect l="10918" r="7982" b="2"/>
          <a:stretch/>
        </p:blipFill>
        <p:spPr>
          <a:xfrm>
            <a:off x="525166" y="2775951"/>
            <a:ext cx="4992201" cy="3516012"/>
          </a:xfrm>
          <a:prstGeom prst="roundRect">
            <a:avLst>
              <a:gd name="adj" fmla="val 1858"/>
            </a:avLst>
          </a:prstGeom>
          <a:effectLst>
            <a:outerShdw blurRad="50800" dist="50800" dir="5400000" algn="tl" rotWithShape="0">
              <a:srgbClr val="000000">
                <a:alpha val="43000"/>
              </a:srgbClr>
            </a:outerShdw>
          </a:effectLst>
        </p:spPr>
      </p:pic>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5980954" y="2603500"/>
            <a:ext cx="5211979" cy="3416300"/>
          </a:xfrm>
        </p:spPr>
        <p:txBody>
          <a:bodyPr vert="horz" lIns="91440" tIns="45720" rIns="91440" bIns="45720" rtlCol="0" anchor="ctr">
            <a:normAutofit/>
          </a:bodyPr>
          <a:lstStyle/>
          <a:p>
            <a:r>
              <a:rPr lang="pl-PL" dirty="0">
                <a:ea typeface="+mn-lt"/>
                <a:cs typeface="+mn-lt"/>
              </a:rPr>
              <a:t>Metoda </a:t>
            </a:r>
            <a:r>
              <a:rPr lang="pl-PL" dirty="0" err="1">
                <a:ea typeface="+mn-lt"/>
                <a:cs typeface="+mn-lt"/>
              </a:rPr>
              <a:t>steganografii</a:t>
            </a:r>
            <a:r>
              <a:rPr lang="pl-PL" dirty="0">
                <a:ea typeface="+mn-lt"/>
                <a:cs typeface="+mn-lt"/>
              </a:rPr>
              <a:t> oraz kryptografii stosowana przez starożytnych Spartan.</a:t>
            </a:r>
          </a:p>
          <a:p>
            <a:r>
              <a:rPr lang="pl-PL" dirty="0" err="1">
                <a:ea typeface="+mn-lt"/>
                <a:cs typeface="+mn-lt"/>
              </a:rPr>
              <a:t>Skytale</a:t>
            </a:r>
            <a:r>
              <a:rPr lang="pl-PL" dirty="0">
                <a:ea typeface="+mn-lt"/>
                <a:cs typeface="+mn-lt"/>
              </a:rPr>
              <a:t> używano w postaci skórzanego paska owijanego wokół bioder posłańca, literami do wewnątrz, a więc jako przepaska mógł nie wzbudzać żadnych podejrzeń</a:t>
            </a:r>
          </a:p>
          <a:p>
            <a:r>
              <a:rPr lang="pl-PL" dirty="0">
                <a:ea typeface="+mn-lt"/>
                <a:cs typeface="+mn-lt"/>
              </a:rPr>
              <a:t>Po nawinięciu </a:t>
            </a:r>
            <a:r>
              <a:rPr lang="pl-PL" dirty="0" err="1">
                <a:ea typeface="+mn-lt"/>
                <a:cs typeface="+mn-lt"/>
              </a:rPr>
              <a:t>Skytala</a:t>
            </a:r>
            <a:r>
              <a:rPr lang="pl-PL" dirty="0">
                <a:ea typeface="+mn-lt"/>
                <a:cs typeface="+mn-lt"/>
              </a:rPr>
              <a:t> na walec ustalonej grubości ukazywała się wiadomość</a:t>
            </a:r>
            <a:endParaRPr lang="pl-PL" dirty="0"/>
          </a:p>
        </p:txBody>
      </p:sp>
    </p:spTree>
    <p:extLst>
      <p:ext uri="{BB962C8B-B14F-4D97-AF65-F5344CB8AC3E}">
        <p14:creationId xmlns:p14="http://schemas.microsoft.com/office/powerpoint/2010/main" val="167748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74C9B9-4A3D-4B4B-B2A3-619EE11AC640}"/>
              </a:ext>
            </a:extLst>
          </p:cNvPr>
          <p:cNvSpPr>
            <a:spLocks noGrp="1"/>
          </p:cNvSpPr>
          <p:nvPr>
            <p:ph type="title"/>
          </p:nvPr>
        </p:nvSpPr>
        <p:spPr>
          <a:xfrm>
            <a:off x="1154954" y="973668"/>
            <a:ext cx="8761413" cy="706964"/>
          </a:xfrm>
        </p:spPr>
        <p:txBody>
          <a:bodyPr>
            <a:normAutofit/>
          </a:bodyPr>
          <a:lstStyle/>
          <a:p>
            <a:r>
              <a:rPr lang="pl-PL" dirty="0"/>
              <a:t>Atrament sympatyczny</a:t>
            </a:r>
          </a:p>
        </p:txBody>
      </p:sp>
      <p:sp>
        <p:nvSpPr>
          <p:cNvPr id="3" name="Symbol zastępczy zawartości 2">
            <a:extLst>
              <a:ext uri="{FF2B5EF4-FFF2-40B4-BE49-F238E27FC236}">
                <a16:creationId xmlns:a16="http://schemas.microsoft.com/office/drawing/2014/main" id="{B6A78D9F-5E7E-471B-A436-0D3E21EB26E8}"/>
              </a:ext>
            </a:extLst>
          </p:cNvPr>
          <p:cNvSpPr>
            <a:spLocks noGrp="1"/>
          </p:cNvSpPr>
          <p:nvPr>
            <p:ph idx="1"/>
          </p:nvPr>
        </p:nvSpPr>
        <p:spPr>
          <a:xfrm>
            <a:off x="1154955" y="2603500"/>
            <a:ext cx="3481054" cy="3416300"/>
          </a:xfrm>
        </p:spPr>
        <p:txBody>
          <a:bodyPr vert="horz" lIns="91440" tIns="45720" rIns="91440" bIns="45720" rtlCol="0" anchor="ctr">
            <a:normAutofit/>
          </a:bodyPr>
          <a:lstStyle/>
          <a:p>
            <a:r>
              <a:rPr lang="pl-PL" sz="1600">
                <a:ea typeface="+mn-lt"/>
                <a:cs typeface="+mn-lt"/>
              </a:rPr>
              <a:t>Znany już od IV wieku p.n.e.</a:t>
            </a:r>
          </a:p>
          <a:p>
            <a:r>
              <a:rPr lang="pl-PL" sz="1600"/>
              <a:t>Niewidzialny gołym okiem</a:t>
            </a:r>
          </a:p>
          <a:p>
            <a:r>
              <a:rPr lang="pl-PL" sz="1600"/>
              <a:t>Ujawnia się po zastosowania odpowiedniego środka</a:t>
            </a:r>
          </a:p>
        </p:txBody>
      </p:sp>
      <p:pic>
        <p:nvPicPr>
          <p:cNvPr id="4" name="Obraz 4" descr="Obraz zawierający tekst, zewnętrzne, znak, transparent&#10;&#10;Opis wygenerowany automatycznie">
            <a:extLst>
              <a:ext uri="{FF2B5EF4-FFF2-40B4-BE49-F238E27FC236}">
                <a16:creationId xmlns:a16="http://schemas.microsoft.com/office/drawing/2014/main" id="{56940CF0-9C1B-4664-972B-0CD66DC0B050}"/>
              </a:ext>
            </a:extLst>
          </p:cNvPr>
          <p:cNvPicPr>
            <a:picLocks noChangeAspect="1"/>
          </p:cNvPicPr>
          <p:nvPr/>
        </p:nvPicPr>
        <p:blipFill rotWithShape="1">
          <a:blip r:embed="rId2"/>
          <a:srcRect l="13475" r="180" b="-2"/>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076978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Panoramiczny</PresentationFormat>
  <Paragraphs>0</Paragraphs>
  <Slides>51</Slides>
  <Notes>0</Notes>
  <HiddenSlides>0</HiddenSlides>
  <MMClips>0</MMClips>
  <ScaleCrop>false</ScaleCrop>
  <HeadingPairs>
    <vt:vector size="4" baseType="variant">
      <vt:variant>
        <vt:lpstr>Motyw</vt:lpstr>
      </vt:variant>
      <vt:variant>
        <vt:i4>1</vt:i4>
      </vt:variant>
      <vt:variant>
        <vt:lpstr>Tytuły slajdów</vt:lpstr>
      </vt:variant>
      <vt:variant>
        <vt:i4>51</vt:i4>
      </vt:variant>
    </vt:vector>
  </HeadingPairs>
  <TitlesOfParts>
    <vt:vector size="52" baseType="lpstr">
      <vt:lpstr>Ion Boardroom</vt:lpstr>
      <vt:lpstr>Wstęp do steganografii</vt:lpstr>
      <vt:lpstr>Czym jest steganografia?</vt:lpstr>
      <vt:lpstr>Steganografia a kryptografia</vt:lpstr>
      <vt:lpstr>Terminologia w steganografii</vt:lpstr>
      <vt:lpstr>Rodzaje steganografii</vt:lpstr>
      <vt:lpstr>Steganografia w Dziejach Herodota</vt:lpstr>
      <vt:lpstr>Steganografia w Dziejach Herodota</vt:lpstr>
      <vt:lpstr>Skytale</vt:lpstr>
      <vt:lpstr>Atrament sympatyczny</vt:lpstr>
      <vt:lpstr>Atrament sympatyczny</vt:lpstr>
      <vt:lpstr>Mikrokropki</vt:lpstr>
      <vt:lpstr>Mikrokropki</vt:lpstr>
      <vt:lpstr>Mikrokropki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Modyfikacja najmniej znaczącego bitu</vt:lpstr>
      <vt:lpstr>JSteg</vt:lpstr>
      <vt:lpstr>JSteg</vt:lpstr>
      <vt:lpstr>JSteg</vt:lpstr>
      <vt:lpstr>Prezentacja programu PowerPoint</vt:lpstr>
      <vt:lpstr>Dodatkowa enkrypcja</vt:lpstr>
      <vt:lpstr>Prezentacja programu PowerPoint</vt:lpstr>
      <vt:lpstr>Steganografia w metadanych</vt:lpstr>
      <vt:lpstr>Line shifting coding</vt:lpstr>
      <vt:lpstr>Word  shifting  coding </vt:lpstr>
      <vt:lpstr>Steganografia z warstwami</vt:lpstr>
      <vt:lpstr>Steganografia z ukrytym tekstem</vt:lpstr>
      <vt:lpstr>Steganografia drukarkowa</vt:lpstr>
      <vt:lpstr>Steganografia drukarkowa</vt:lpstr>
      <vt:lpstr>Steganografia dźwiękowa</vt:lpstr>
      <vt:lpstr>SilverPush</vt:lpstr>
      <vt:lpstr>LSB na pliku dźwiękowym</vt:lpstr>
      <vt:lpstr>Slow-Scan Television</vt:lpstr>
      <vt:lpstr>Dźwięk wewnątrz dźwięku</vt:lpstr>
      <vt:lpstr>Dźwięk wewnątrz dźwięku</vt:lpstr>
      <vt:lpstr>Dźwięk wewnątrz dźwięku</vt:lpstr>
      <vt:lpstr>Dźwięk wewnątrz dźwięku</vt:lpstr>
      <vt:lpstr>Steganografia w TCP/IP</vt:lpstr>
      <vt:lpstr>Steganografia w TCP/IP</vt:lpstr>
      <vt:lpstr>Steganografia w TCP/IP</vt:lpstr>
      <vt:lpstr>Wykrywanie steganografii na dysku</vt:lpstr>
      <vt:lpstr>Wykrywanie steganografii na dysku</vt:lpstr>
      <vt:lpstr>Wykrywanie steganografii na dysku</vt:lpstr>
      <vt:lpstr>Wykrywanie steganografii na dysku</vt:lpstr>
      <vt:lpstr>Wykrywanie steganografii na dysku</vt:lpstr>
      <vt:lpstr>Dziękuję za uwagę</vt:lpstr>
      <vt:lpstr>Źródła: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
  <cp:lastModifiedBy/>
  <cp:revision>726</cp:revision>
  <dcterms:created xsi:type="dcterms:W3CDTF">2022-01-15T18:18:23Z</dcterms:created>
  <dcterms:modified xsi:type="dcterms:W3CDTF">2022-01-20T10:06:26Z</dcterms:modified>
</cp:coreProperties>
</file>